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59" r:id="rId2"/>
    <p:sldId id="423" r:id="rId3"/>
    <p:sldId id="406" r:id="rId4"/>
    <p:sldId id="417" r:id="rId5"/>
    <p:sldId id="413" r:id="rId6"/>
    <p:sldId id="414" r:id="rId7"/>
    <p:sldId id="399" r:id="rId8"/>
    <p:sldId id="415" r:id="rId9"/>
    <p:sldId id="408" r:id="rId10"/>
    <p:sldId id="412" r:id="rId11"/>
    <p:sldId id="410" r:id="rId12"/>
    <p:sldId id="411" r:id="rId13"/>
    <p:sldId id="418" r:id="rId14"/>
    <p:sldId id="419" r:id="rId15"/>
    <p:sldId id="416" r:id="rId16"/>
    <p:sldId id="427" r:id="rId17"/>
    <p:sldId id="426" r:id="rId18"/>
    <p:sldId id="422" r:id="rId19"/>
    <p:sldId id="421" r:id="rId20"/>
    <p:sldId id="420" r:id="rId21"/>
    <p:sldId id="37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81" autoAdjust="0"/>
    <p:restoredTop sz="69612" autoAdjust="0"/>
  </p:normalViewPr>
  <p:slideViewPr>
    <p:cSldViewPr snapToGrid="0">
      <p:cViewPr varScale="1">
        <p:scale>
          <a:sx n="47" d="100"/>
          <a:sy n="47" d="100"/>
        </p:scale>
        <p:origin x="120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91559A-BA4D-4E3C-A140-B9BB6FD9C192}" type="datetimeFigureOut">
              <a:rPr lang="en-GB" smtClean="0"/>
              <a:t>30/07/2024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0F10DA-E4BC-4D93-8097-109AC918FFCB}" type="slidenum">
              <a:rPr lang="en-GB" smtClean="0"/>
              <a:t>‹#›</a:t>
            </a:fld>
            <a:endParaRPr lang="en-GB"/>
          </a:p>
        </p:txBody>
      </p:sp>
    </p:spTree>
    <p:extLst>
      <p:ext uri="{BB962C8B-B14F-4D97-AF65-F5344CB8AC3E}">
        <p14:creationId xmlns:p14="http://schemas.microsoft.com/office/powerpoint/2010/main" val="274735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very much for this opportunity to share my research with you on AI and copyright law</a:t>
            </a:r>
            <a:endParaRPr lang="en-GB" dirty="0"/>
          </a:p>
        </p:txBody>
      </p:sp>
      <p:sp>
        <p:nvSpPr>
          <p:cNvPr id="4" name="Slide Number Placeholder 3"/>
          <p:cNvSpPr>
            <a:spLocks noGrp="1"/>
          </p:cNvSpPr>
          <p:nvPr>
            <p:ph type="sldNum" sz="quarter" idx="5"/>
          </p:nvPr>
        </p:nvSpPr>
        <p:spPr/>
        <p:txBody>
          <a:bodyPr/>
          <a:lstStyle/>
          <a:p>
            <a:fld id="{89C15960-8A9D-4FB1-9453-39C2E563F8F3}" type="slidenum">
              <a:rPr lang="en-GB" smtClean="0"/>
              <a:t>1</a:t>
            </a:fld>
            <a:endParaRPr lang="en-GB"/>
          </a:p>
        </p:txBody>
      </p:sp>
    </p:spTree>
    <p:extLst>
      <p:ext uri="{BB962C8B-B14F-4D97-AF65-F5344CB8AC3E}">
        <p14:creationId xmlns:p14="http://schemas.microsoft.com/office/powerpoint/2010/main" val="2196327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traditional works such as photography serendipity is no problem. Both photographers (Alfred Eisenstaedt, photographing a sailor kissing a woman on Victory over Japan day; and Thomas </a:t>
            </a:r>
            <a:r>
              <a:rPr lang="en-US" dirty="0" err="1"/>
              <a:t>Mangelsen</a:t>
            </a:r>
            <a:r>
              <a:rPr lang="en-US" dirty="0"/>
              <a:t> who photographed the brown bear, catch of the day) happen to be at the right time and at the right place. However, both claim that they prepared for it. It might be like the saying: preparation plus opportunity  equals success. </a:t>
            </a:r>
            <a:endParaRPr lang="en-GB" dirty="0"/>
          </a:p>
        </p:txBody>
      </p:sp>
      <p:sp>
        <p:nvSpPr>
          <p:cNvPr id="4" name="Slide Number Placeholder 3"/>
          <p:cNvSpPr>
            <a:spLocks noGrp="1"/>
          </p:cNvSpPr>
          <p:nvPr>
            <p:ph type="sldNum" sz="quarter" idx="5"/>
          </p:nvPr>
        </p:nvSpPr>
        <p:spPr/>
        <p:txBody>
          <a:bodyPr/>
          <a:lstStyle/>
          <a:p>
            <a:fld id="{790F10DA-E4BC-4D93-8097-109AC918FFCB}" type="slidenum">
              <a:rPr lang="en-GB" smtClean="0"/>
              <a:t>10</a:t>
            </a:fld>
            <a:endParaRPr lang="en-GB"/>
          </a:p>
        </p:txBody>
      </p:sp>
    </p:spTree>
    <p:extLst>
      <p:ext uri="{BB962C8B-B14F-4D97-AF65-F5344CB8AC3E}">
        <p14:creationId xmlns:p14="http://schemas.microsoft.com/office/powerpoint/2010/main" val="4235315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normal creative process is not linear, but in fits and starts. Here is the blind John Milton dictating his magnus opus: Paradise Lost, in one go. He might be the exception to create linearly, because he thought about the book all his live. </a:t>
            </a:r>
            <a:endParaRPr lang="en-GB" dirty="0"/>
          </a:p>
        </p:txBody>
      </p:sp>
      <p:sp>
        <p:nvSpPr>
          <p:cNvPr id="4" name="Slide Number Placeholder 3"/>
          <p:cNvSpPr>
            <a:spLocks noGrp="1"/>
          </p:cNvSpPr>
          <p:nvPr>
            <p:ph type="sldNum" sz="quarter" idx="5"/>
          </p:nvPr>
        </p:nvSpPr>
        <p:spPr/>
        <p:txBody>
          <a:bodyPr/>
          <a:lstStyle/>
          <a:p>
            <a:fld id="{790F10DA-E4BC-4D93-8097-109AC918FFCB}" type="slidenum">
              <a:rPr lang="en-GB" smtClean="0"/>
              <a:t>11</a:t>
            </a:fld>
            <a:endParaRPr lang="en-GB"/>
          </a:p>
        </p:txBody>
      </p:sp>
    </p:spTree>
    <p:extLst>
      <p:ext uri="{BB962C8B-B14F-4D97-AF65-F5344CB8AC3E}">
        <p14:creationId xmlns:p14="http://schemas.microsoft.com/office/powerpoint/2010/main" val="427068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Professor </a:t>
            </a:r>
            <a:r>
              <a:rPr lang="en-US" b="1" dirty="0" err="1"/>
              <a:t>Balganesh</a:t>
            </a:r>
            <a:r>
              <a:rPr lang="en-US" b="1" dirty="0"/>
              <a:t> and the late Professor Burk have convincingly argued a more generous interpretation of </a:t>
            </a:r>
            <a:r>
              <a:rPr lang="en-US" b="1" i="1" dirty="0"/>
              <a:t>Naruto v David Slater</a:t>
            </a:r>
            <a:r>
              <a:rPr lang="en-US" b="1" dirty="0"/>
              <a:t>, is imaginable</a:t>
            </a:r>
            <a:r>
              <a:rPr lang="en-US" dirty="0"/>
              <a:t>: if the court would have held that </a:t>
            </a:r>
            <a:r>
              <a:rPr lang="en-US" b="1" dirty="0"/>
              <a:t>David Slater was the author, because he set the scene, and created the situation </a:t>
            </a:r>
            <a:r>
              <a:rPr lang="en-US" dirty="0"/>
              <a:t>were the selfies made by the macaques were expected. </a:t>
            </a:r>
            <a:endParaRPr lang="en-GB" dirty="0"/>
          </a:p>
        </p:txBody>
      </p:sp>
      <p:sp>
        <p:nvSpPr>
          <p:cNvPr id="4" name="Slide Number Placeholder 3"/>
          <p:cNvSpPr>
            <a:spLocks noGrp="1"/>
          </p:cNvSpPr>
          <p:nvPr>
            <p:ph type="sldNum" sz="quarter" idx="5"/>
          </p:nvPr>
        </p:nvSpPr>
        <p:spPr/>
        <p:txBody>
          <a:bodyPr/>
          <a:lstStyle/>
          <a:p>
            <a:fld id="{790F10DA-E4BC-4D93-8097-109AC918FFCB}" type="slidenum">
              <a:rPr lang="en-GB" smtClean="0"/>
              <a:t>12</a:t>
            </a:fld>
            <a:endParaRPr lang="en-GB"/>
          </a:p>
        </p:txBody>
      </p:sp>
    </p:spTree>
    <p:extLst>
      <p:ext uri="{BB962C8B-B14F-4D97-AF65-F5344CB8AC3E}">
        <p14:creationId xmlns:p14="http://schemas.microsoft.com/office/powerpoint/2010/main" val="1187333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traditional works, </a:t>
            </a:r>
            <a:r>
              <a:rPr lang="en-US" b="1" dirty="0"/>
              <a:t>there is also not always a direct, inalienable bond between author and work</a:t>
            </a:r>
            <a:r>
              <a:rPr lang="en-US" dirty="0"/>
              <a:t>. In the workshop of Rembrandt van Rijn, pupils studied with the master, but even though Rembrandt did not touch the canvas, the basically created the work. Jeff Koons, the American conceptual artist, is not creating anything with his own hands. For this he has employees, and because of the work-made-for-hire doctrine, he can still call himself  the author, and copyright holder.  </a:t>
            </a:r>
            <a:endParaRPr lang="en-GB" dirty="0"/>
          </a:p>
        </p:txBody>
      </p:sp>
      <p:sp>
        <p:nvSpPr>
          <p:cNvPr id="4" name="Slide Number Placeholder 3"/>
          <p:cNvSpPr>
            <a:spLocks noGrp="1"/>
          </p:cNvSpPr>
          <p:nvPr>
            <p:ph type="sldNum" sz="quarter" idx="5"/>
          </p:nvPr>
        </p:nvSpPr>
        <p:spPr/>
        <p:txBody>
          <a:bodyPr/>
          <a:lstStyle/>
          <a:p>
            <a:fld id="{790F10DA-E4BC-4D93-8097-109AC918FFCB}" type="slidenum">
              <a:rPr lang="en-GB" smtClean="0"/>
              <a:t>13</a:t>
            </a:fld>
            <a:endParaRPr lang="en-GB"/>
          </a:p>
        </p:txBody>
      </p:sp>
    </p:spTree>
    <p:extLst>
      <p:ext uri="{BB962C8B-B14F-4D97-AF65-F5344CB8AC3E}">
        <p14:creationId xmlns:p14="http://schemas.microsoft.com/office/powerpoint/2010/main" val="3425130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if you keep giving ever more fine-grained instructions, there comes a moment when instructions of ideas become expressions of ideas. </a:t>
            </a:r>
            <a:endParaRPr lang="en-GB" dirty="0"/>
          </a:p>
        </p:txBody>
      </p:sp>
      <p:sp>
        <p:nvSpPr>
          <p:cNvPr id="4" name="Slide Number Placeholder 3"/>
          <p:cNvSpPr>
            <a:spLocks noGrp="1"/>
          </p:cNvSpPr>
          <p:nvPr>
            <p:ph type="sldNum" sz="quarter" idx="5"/>
          </p:nvPr>
        </p:nvSpPr>
        <p:spPr/>
        <p:txBody>
          <a:bodyPr/>
          <a:lstStyle/>
          <a:p>
            <a:fld id="{790F10DA-E4BC-4D93-8097-109AC918FFCB}" type="slidenum">
              <a:rPr lang="en-GB" smtClean="0"/>
              <a:t>14</a:t>
            </a:fld>
            <a:endParaRPr lang="en-GB"/>
          </a:p>
        </p:txBody>
      </p:sp>
    </p:spTree>
    <p:extLst>
      <p:ext uri="{BB962C8B-B14F-4D97-AF65-F5344CB8AC3E}">
        <p14:creationId xmlns:p14="http://schemas.microsoft.com/office/powerpoint/2010/main" val="2101188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Perhaps this threshold was passed in Li v. Liu. The Beijing Internet Court </a:t>
            </a:r>
            <a:r>
              <a:rPr lang="en-US" b="1" dirty="0"/>
              <a:t>acknowledged AI’s role as a tool in human-led creative processes, suggesting a broader interpretation of authorship that includes significant human contribution, namely intelligent achievement, and originality in AI-generated content.</a:t>
            </a:r>
          </a:p>
          <a:p>
            <a:endParaRPr lang="en-GB" dirty="0"/>
          </a:p>
        </p:txBody>
      </p:sp>
      <p:sp>
        <p:nvSpPr>
          <p:cNvPr id="4" name="Slide Number Placeholder 3"/>
          <p:cNvSpPr>
            <a:spLocks noGrp="1"/>
          </p:cNvSpPr>
          <p:nvPr>
            <p:ph type="sldNum" sz="quarter" idx="5"/>
          </p:nvPr>
        </p:nvSpPr>
        <p:spPr/>
        <p:txBody>
          <a:bodyPr/>
          <a:lstStyle/>
          <a:p>
            <a:fld id="{790F10DA-E4BC-4D93-8097-109AC918FFCB}" type="slidenum">
              <a:rPr lang="en-GB" smtClean="0"/>
              <a:t>15</a:t>
            </a:fld>
            <a:endParaRPr lang="en-GB"/>
          </a:p>
        </p:txBody>
      </p:sp>
    </p:spTree>
    <p:extLst>
      <p:ext uri="{BB962C8B-B14F-4D97-AF65-F5344CB8AC3E}">
        <p14:creationId xmlns:p14="http://schemas.microsoft.com/office/powerpoint/2010/main" val="2389762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Office and Court should be upfront that they apply two standards. I do not propose necessarily for one unified standard as I made clear in my article about affirmative action for human authors.</a:t>
            </a:r>
            <a:endParaRPr lang="en-GB" dirty="0"/>
          </a:p>
        </p:txBody>
      </p:sp>
      <p:sp>
        <p:nvSpPr>
          <p:cNvPr id="4" name="Slide Number Placeholder 3"/>
          <p:cNvSpPr>
            <a:spLocks noGrp="1"/>
          </p:cNvSpPr>
          <p:nvPr>
            <p:ph type="sldNum" sz="quarter" idx="5"/>
          </p:nvPr>
        </p:nvSpPr>
        <p:spPr/>
        <p:txBody>
          <a:bodyPr/>
          <a:lstStyle/>
          <a:p>
            <a:fld id="{790F10DA-E4BC-4D93-8097-109AC918FFCB}" type="slidenum">
              <a:rPr lang="en-GB" smtClean="0"/>
              <a:t>16</a:t>
            </a:fld>
            <a:endParaRPr lang="en-GB"/>
          </a:p>
        </p:txBody>
      </p:sp>
    </p:spTree>
    <p:extLst>
      <p:ext uri="{BB962C8B-B14F-4D97-AF65-F5344CB8AC3E}">
        <p14:creationId xmlns:p14="http://schemas.microsoft.com/office/powerpoint/2010/main" val="3802172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Office and Court should be transparent in that they have two standards. In January 2024, I wrote the following manifesto. Until we can determine what was created and what was generated I proposed to give affirmative action to human authors and not protect any AI-generated image.</a:t>
            </a:r>
          </a:p>
        </p:txBody>
      </p:sp>
      <p:sp>
        <p:nvSpPr>
          <p:cNvPr id="4" name="Slide Number Placeholder 3"/>
          <p:cNvSpPr>
            <a:spLocks noGrp="1"/>
          </p:cNvSpPr>
          <p:nvPr>
            <p:ph type="sldNum" sz="quarter" idx="5"/>
          </p:nvPr>
        </p:nvSpPr>
        <p:spPr/>
        <p:txBody>
          <a:bodyPr/>
          <a:lstStyle/>
          <a:p>
            <a:fld id="{790F10DA-E4BC-4D93-8097-109AC918FFCB}" type="slidenum">
              <a:rPr lang="en-GB" smtClean="0"/>
              <a:t>17</a:t>
            </a:fld>
            <a:endParaRPr lang="en-GB"/>
          </a:p>
        </p:txBody>
      </p:sp>
    </p:spTree>
    <p:extLst>
      <p:ext uri="{BB962C8B-B14F-4D97-AF65-F5344CB8AC3E}">
        <p14:creationId xmlns:p14="http://schemas.microsoft.com/office/powerpoint/2010/main" val="1855138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argue in my paper that we should apply a moratorium to the registration of AI-generated content, until we can distinguish between creation and generation. But we could solve this problem. So how to distinguish between human creation and AI-generation?</a:t>
            </a:r>
            <a:endParaRPr lang="en-GB" dirty="0"/>
          </a:p>
        </p:txBody>
      </p:sp>
      <p:sp>
        <p:nvSpPr>
          <p:cNvPr id="4" name="Slide Number Placeholder 3"/>
          <p:cNvSpPr>
            <a:spLocks noGrp="1"/>
          </p:cNvSpPr>
          <p:nvPr>
            <p:ph type="sldNum" sz="quarter" idx="5"/>
          </p:nvPr>
        </p:nvSpPr>
        <p:spPr/>
        <p:txBody>
          <a:bodyPr/>
          <a:lstStyle/>
          <a:p>
            <a:fld id="{790F10DA-E4BC-4D93-8097-109AC918FFCB}" type="slidenum">
              <a:rPr lang="en-GB" smtClean="0"/>
              <a:t>18</a:t>
            </a:fld>
            <a:endParaRPr lang="en-GB"/>
          </a:p>
        </p:txBody>
      </p:sp>
    </p:spTree>
    <p:extLst>
      <p:ext uri="{BB962C8B-B14F-4D97-AF65-F5344CB8AC3E}">
        <p14:creationId xmlns:p14="http://schemas.microsoft.com/office/powerpoint/2010/main" val="3182009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 Copyright Office (or any copyright office) should have access to the AI databases of generated products. Then they can compare the copyright applications with the generated products. This comparison can be done by AI, and we can think of a certain percentage as registrable under copyright. </a:t>
            </a:r>
            <a:endParaRPr lang="en-GB" dirty="0"/>
          </a:p>
        </p:txBody>
      </p:sp>
      <p:sp>
        <p:nvSpPr>
          <p:cNvPr id="4" name="Slide Number Placeholder 3"/>
          <p:cNvSpPr>
            <a:spLocks noGrp="1"/>
          </p:cNvSpPr>
          <p:nvPr>
            <p:ph type="sldNum" sz="quarter" idx="5"/>
          </p:nvPr>
        </p:nvSpPr>
        <p:spPr/>
        <p:txBody>
          <a:bodyPr/>
          <a:lstStyle/>
          <a:p>
            <a:fld id="{790F10DA-E4BC-4D93-8097-109AC918FFCB}" type="slidenum">
              <a:rPr lang="en-GB" smtClean="0"/>
              <a:t>19</a:t>
            </a:fld>
            <a:endParaRPr lang="en-GB"/>
          </a:p>
        </p:txBody>
      </p:sp>
    </p:spTree>
    <p:extLst>
      <p:ext uri="{BB962C8B-B14F-4D97-AF65-F5344CB8AC3E}">
        <p14:creationId xmlns:p14="http://schemas.microsoft.com/office/powerpoint/2010/main" val="2278386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observed that both the U.S. Copyright Office and the Beijing Internet Court use both very high, unattainable high, standards to register an AI-generated image under copyright, but for traditional works a much lower standard is used. Even though these two institutions have different outcomes; in the U.S., the registration of four different AI-generated images have been rejected, and China, the registration of one AI-generated image has been accepted under copyright, both use the same high, what I call “</a:t>
            </a:r>
            <a:r>
              <a:rPr lang="en-US" b="1" dirty="0"/>
              <a:t>platonic” standards</a:t>
            </a:r>
            <a:r>
              <a:rPr lang="en-US" dirty="0"/>
              <a:t>.   </a:t>
            </a:r>
          </a:p>
          <a:p>
            <a:endParaRPr lang="en-GB" dirty="0"/>
          </a:p>
        </p:txBody>
      </p:sp>
      <p:sp>
        <p:nvSpPr>
          <p:cNvPr id="4" name="Slide Number Placeholder 3"/>
          <p:cNvSpPr>
            <a:spLocks noGrp="1"/>
          </p:cNvSpPr>
          <p:nvPr>
            <p:ph type="sldNum" sz="quarter" idx="5"/>
          </p:nvPr>
        </p:nvSpPr>
        <p:spPr/>
        <p:txBody>
          <a:bodyPr/>
          <a:lstStyle/>
          <a:p>
            <a:fld id="{790F10DA-E4BC-4D93-8097-109AC918FFCB}" type="slidenum">
              <a:rPr lang="en-GB" smtClean="0"/>
              <a:t>2</a:t>
            </a:fld>
            <a:endParaRPr lang="en-GB"/>
          </a:p>
        </p:txBody>
      </p:sp>
    </p:spTree>
    <p:extLst>
      <p:ext uri="{BB962C8B-B14F-4D97-AF65-F5344CB8AC3E}">
        <p14:creationId xmlns:p14="http://schemas.microsoft.com/office/powerpoint/2010/main" val="460898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Vice versa</a:t>
            </a:r>
            <a:r>
              <a:rPr lang="en-US" dirty="0"/>
              <a:t>, AI-service providers should have access to the works + metadata of these works in the database of the copyright office, so that they can train on these copyrighted works, and have the metadata so that they can remunerate the copyright holders. </a:t>
            </a:r>
            <a:endParaRPr lang="en-GB" dirty="0"/>
          </a:p>
        </p:txBody>
      </p:sp>
      <p:sp>
        <p:nvSpPr>
          <p:cNvPr id="4" name="Slide Number Placeholder 3"/>
          <p:cNvSpPr>
            <a:spLocks noGrp="1"/>
          </p:cNvSpPr>
          <p:nvPr>
            <p:ph type="sldNum" sz="quarter" idx="5"/>
          </p:nvPr>
        </p:nvSpPr>
        <p:spPr/>
        <p:txBody>
          <a:bodyPr/>
          <a:lstStyle/>
          <a:p>
            <a:fld id="{790F10DA-E4BC-4D93-8097-109AC918FFCB}" type="slidenum">
              <a:rPr lang="en-GB" smtClean="0"/>
              <a:t>20</a:t>
            </a:fld>
            <a:endParaRPr lang="en-GB"/>
          </a:p>
        </p:txBody>
      </p:sp>
    </p:spTree>
    <p:extLst>
      <p:ext uri="{BB962C8B-B14F-4D97-AF65-F5344CB8AC3E}">
        <p14:creationId xmlns:p14="http://schemas.microsoft.com/office/powerpoint/2010/main" val="3819267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conclusions. </a:t>
            </a:r>
          </a:p>
          <a:p>
            <a:endParaRPr lang="en-GB" dirty="0"/>
          </a:p>
        </p:txBody>
      </p:sp>
      <p:sp>
        <p:nvSpPr>
          <p:cNvPr id="4" name="Slide Number Placeholder 3"/>
          <p:cNvSpPr>
            <a:spLocks noGrp="1"/>
          </p:cNvSpPr>
          <p:nvPr>
            <p:ph type="sldNum" sz="quarter" idx="5"/>
          </p:nvPr>
        </p:nvSpPr>
        <p:spPr/>
        <p:txBody>
          <a:bodyPr/>
          <a:lstStyle/>
          <a:p>
            <a:fld id="{790F10DA-E4BC-4D93-8097-109AC918FFCB}" type="slidenum">
              <a:rPr lang="en-GB" smtClean="0"/>
              <a:t>21</a:t>
            </a:fld>
            <a:endParaRPr lang="en-GB"/>
          </a:p>
        </p:txBody>
      </p:sp>
    </p:spTree>
    <p:extLst>
      <p:ext uri="{BB962C8B-B14F-4D97-AF65-F5344CB8AC3E}">
        <p14:creationId xmlns:p14="http://schemas.microsoft.com/office/powerpoint/2010/main" val="3332412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“platonic” standards of the U.S. Copyright Office are: human intervention, which is reasonable, but also unrealistic standards: linear mental conception of the work; full control over the creative process of the work; an inalienable bond between author and work; and no instructions of ideas. </a:t>
            </a:r>
          </a:p>
        </p:txBody>
      </p:sp>
      <p:sp>
        <p:nvSpPr>
          <p:cNvPr id="4" name="Slide Number Placeholder 3"/>
          <p:cNvSpPr>
            <a:spLocks noGrp="1"/>
          </p:cNvSpPr>
          <p:nvPr>
            <p:ph type="sldNum" sz="quarter" idx="5"/>
          </p:nvPr>
        </p:nvSpPr>
        <p:spPr/>
        <p:txBody>
          <a:bodyPr/>
          <a:lstStyle/>
          <a:p>
            <a:fld id="{790F10DA-E4BC-4D93-8097-109AC918FFCB}" type="slidenum">
              <a:rPr lang="en-GB" smtClean="0"/>
              <a:t>3</a:t>
            </a:fld>
            <a:endParaRPr lang="en-GB"/>
          </a:p>
        </p:txBody>
      </p:sp>
    </p:spTree>
    <p:extLst>
      <p:ext uri="{BB962C8B-B14F-4D97-AF65-F5344CB8AC3E}">
        <p14:creationId xmlns:p14="http://schemas.microsoft.com/office/powerpoint/2010/main" val="3651432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high standards can be observed at the Beijing Internet Court case, but with a different outcome. </a:t>
            </a:r>
          </a:p>
          <a:p>
            <a:r>
              <a:rPr lang="en-US" dirty="0"/>
              <a:t>Let us take a short look at rejections by the U.S. </a:t>
            </a:r>
            <a:endParaRPr lang="en-GB" dirty="0"/>
          </a:p>
        </p:txBody>
      </p:sp>
      <p:sp>
        <p:nvSpPr>
          <p:cNvPr id="4" name="Slide Number Placeholder 3"/>
          <p:cNvSpPr>
            <a:spLocks noGrp="1"/>
          </p:cNvSpPr>
          <p:nvPr>
            <p:ph type="sldNum" sz="quarter" idx="5"/>
          </p:nvPr>
        </p:nvSpPr>
        <p:spPr/>
        <p:txBody>
          <a:bodyPr/>
          <a:lstStyle/>
          <a:p>
            <a:fld id="{790F10DA-E4BC-4D93-8097-109AC918FFCB}" type="slidenum">
              <a:rPr lang="en-GB" smtClean="0"/>
              <a:t>4</a:t>
            </a:fld>
            <a:endParaRPr lang="en-GB"/>
          </a:p>
        </p:txBody>
      </p:sp>
    </p:spTree>
    <p:extLst>
      <p:ext uri="{BB962C8B-B14F-4D97-AF65-F5344CB8AC3E}">
        <p14:creationId xmlns:p14="http://schemas.microsoft.com/office/powerpoint/2010/main" val="54696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 Copyright Office refused this AI-generated image called “A Recent Entrance to Paradise,” (Feb. 14, 2022) because it was autonomously generated by an AI developed by Dr. Stephen Thaler, which he called the Creativity Machine.</a:t>
            </a:r>
          </a:p>
          <a:p>
            <a:r>
              <a:rPr lang="en-US" dirty="0"/>
              <a:t>Thaler appealed against the decision of the U.S. Copyright Office at </a:t>
            </a:r>
            <a:r>
              <a:rPr lang="en-US" i="0" dirty="0"/>
              <a:t>the U.S</a:t>
            </a:r>
            <a:r>
              <a:rPr lang="en-US" dirty="0"/>
              <a:t>. District Court for the District of Columbia, but here the U.S. Copyright Office prevailed (Aug. 18, 2023). The reason: there was no human intervention in the “creation”.</a:t>
            </a:r>
            <a:endParaRPr lang="en-GB" dirty="0"/>
          </a:p>
        </p:txBody>
      </p:sp>
      <p:sp>
        <p:nvSpPr>
          <p:cNvPr id="4" name="Slide Number Placeholder 3"/>
          <p:cNvSpPr>
            <a:spLocks noGrp="1"/>
          </p:cNvSpPr>
          <p:nvPr>
            <p:ph type="sldNum" sz="quarter" idx="5"/>
          </p:nvPr>
        </p:nvSpPr>
        <p:spPr/>
        <p:txBody>
          <a:bodyPr/>
          <a:lstStyle/>
          <a:p>
            <a:fld id="{790F10DA-E4BC-4D93-8097-109AC918FFCB}" type="slidenum">
              <a:rPr lang="en-GB" smtClean="0"/>
              <a:t>5</a:t>
            </a:fld>
            <a:endParaRPr lang="en-GB"/>
          </a:p>
        </p:txBody>
      </p:sp>
    </p:spTree>
    <p:extLst>
      <p:ext uri="{BB962C8B-B14F-4D97-AF65-F5344CB8AC3E}">
        <p14:creationId xmlns:p14="http://schemas.microsoft.com/office/powerpoint/2010/main" val="1602321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 Copyright Office registered Kristina </a:t>
            </a:r>
            <a:r>
              <a:rPr lang="en-US" dirty="0" err="1"/>
              <a:t>Kashtanova’s</a:t>
            </a:r>
            <a:r>
              <a:rPr lang="en-US" dirty="0"/>
              <a:t> graphic novel entitled “Zarya of the Dawn”, (Feb. 21, 2023). On social media </a:t>
            </a:r>
            <a:r>
              <a:rPr lang="en-US" dirty="0" err="1"/>
              <a:t>Ms</a:t>
            </a:r>
            <a:r>
              <a:rPr lang="en-US" dirty="0"/>
              <a:t> </a:t>
            </a:r>
            <a:r>
              <a:rPr lang="en-US" dirty="0" err="1"/>
              <a:t>Kashtanova</a:t>
            </a:r>
            <a:r>
              <a:rPr lang="en-US" dirty="0"/>
              <a:t>  made clear she had used Midjourney, a text-to-image </a:t>
            </a:r>
            <a:r>
              <a:rPr lang="en-US" dirty="0" err="1"/>
              <a:t>gAI</a:t>
            </a:r>
            <a:r>
              <a:rPr lang="en-US" dirty="0"/>
              <a:t> to generate the images of the album. Then, the U.S. Copyright Office reconsidered the registration and said that she could register the copyright in the text she wrote, and over the selection, coordination, and arrangement of the work’s written and visual elements, but not in the AI-generated images themselves, because </a:t>
            </a:r>
            <a:r>
              <a:rPr lang="en-US" dirty="0" err="1"/>
              <a:t>Ms</a:t>
            </a:r>
            <a:r>
              <a:rPr lang="en-US" dirty="0"/>
              <a:t> </a:t>
            </a:r>
            <a:r>
              <a:rPr lang="en-US" dirty="0" err="1"/>
              <a:t>Kashtanova</a:t>
            </a:r>
            <a:r>
              <a:rPr lang="en-US" dirty="0"/>
              <a:t> only gave instructions and no expressions.</a:t>
            </a:r>
            <a:endParaRPr lang="en-GB" dirty="0"/>
          </a:p>
        </p:txBody>
      </p:sp>
      <p:sp>
        <p:nvSpPr>
          <p:cNvPr id="4" name="Slide Number Placeholder 3"/>
          <p:cNvSpPr>
            <a:spLocks noGrp="1"/>
          </p:cNvSpPr>
          <p:nvPr>
            <p:ph type="sldNum" sz="quarter" idx="5"/>
          </p:nvPr>
        </p:nvSpPr>
        <p:spPr/>
        <p:txBody>
          <a:bodyPr/>
          <a:lstStyle/>
          <a:p>
            <a:fld id="{790F10DA-E4BC-4D93-8097-109AC918FFCB}" type="slidenum">
              <a:rPr lang="en-GB" smtClean="0"/>
              <a:t>6</a:t>
            </a:fld>
            <a:endParaRPr lang="en-GB"/>
          </a:p>
        </p:txBody>
      </p:sp>
    </p:spTree>
    <p:extLst>
      <p:ext uri="{BB962C8B-B14F-4D97-AF65-F5344CB8AC3E}">
        <p14:creationId xmlns:p14="http://schemas.microsoft.com/office/powerpoint/2010/main" val="2876351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Jason Allen won the 2022 Colorado State Fair’s annual fine art competition with this AI-generated image called Théâtre </a:t>
            </a:r>
            <a:r>
              <a:rPr lang="en-US" dirty="0" err="1"/>
              <a:t>D’opéra</a:t>
            </a:r>
            <a:r>
              <a:rPr lang="en-US" dirty="0"/>
              <a:t> Spatial. The U.S. Copyright Office refused to register this image because (Sep. 5, 2023) they found that the image contains more than a </a:t>
            </a:r>
            <a:r>
              <a:rPr lang="en-US" i="1" dirty="0"/>
              <a:t>de minimis </a:t>
            </a:r>
            <a:r>
              <a:rPr lang="en-US" dirty="0"/>
              <a:t>amount of AI-generated content (Midjourney), which must be disclaimed in an application for registration. But </a:t>
            </a:r>
            <a:r>
              <a:rPr lang="en-US" dirty="0" err="1"/>
              <a:t>Mr</a:t>
            </a:r>
            <a:r>
              <a:rPr lang="en-US" dirty="0"/>
              <a:t> Allen refused to disclaim anything, so the image was rejected registration. </a:t>
            </a:r>
            <a:endParaRPr lang="en-GB" dirty="0"/>
          </a:p>
        </p:txBody>
      </p:sp>
      <p:sp>
        <p:nvSpPr>
          <p:cNvPr id="4" name="Slide Number Placeholder 3"/>
          <p:cNvSpPr>
            <a:spLocks noGrp="1"/>
          </p:cNvSpPr>
          <p:nvPr>
            <p:ph type="sldNum" sz="quarter" idx="5"/>
          </p:nvPr>
        </p:nvSpPr>
        <p:spPr/>
        <p:txBody>
          <a:bodyPr/>
          <a:lstStyle/>
          <a:p>
            <a:fld id="{790F10DA-E4BC-4D93-8097-109AC918FFCB}" type="slidenum">
              <a:rPr lang="en-GB" smtClean="0"/>
              <a:t>7</a:t>
            </a:fld>
            <a:endParaRPr lang="en-GB"/>
          </a:p>
        </p:txBody>
      </p:sp>
    </p:spTree>
    <p:extLst>
      <p:ext uri="{BB962C8B-B14F-4D97-AF65-F5344CB8AC3E}">
        <p14:creationId xmlns:p14="http://schemas.microsoft.com/office/powerpoint/2010/main" val="1879663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Ankit Sahni, used an “AI-powered tool,” that can perform “</a:t>
            </a:r>
            <a:r>
              <a:rPr lang="en-US" b="1" dirty="0"/>
              <a:t>Neural Style Transfer</a:t>
            </a:r>
            <a:r>
              <a:rPr lang="en-US" dirty="0"/>
              <a:t>,” which is mixing an image of one image with the style of another. So </a:t>
            </a:r>
            <a:r>
              <a:rPr lang="en-US" dirty="0" err="1"/>
              <a:t>Mr</a:t>
            </a:r>
            <a:r>
              <a:rPr lang="en-US" dirty="0"/>
              <a:t> Sahni used a picture he made (on the left) and mixed it with a picture from Starry Night of Vincent van Gogh (in the middle), the result </a:t>
            </a:r>
            <a:r>
              <a:rPr lang="en-US" dirty="0" err="1"/>
              <a:t>Mr</a:t>
            </a:r>
            <a:r>
              <a:rPr lang="en-US" dirty="0"/>
              <a:t> Sahni called “</a:t>
            </a:r>
            <a:r>
              <a:rPr lang="en-US" dirty="0" err="1"/>
              <a:t>Suryast</a:t>
            </a:r>
            <a:r>
              <a:rPr lang="en-US" dirty="0"/>
              <a:t>,” which means sundown in </a:t>
            </a:r>
            <a:r>
              <a:rPr lang="en-US" dirty="0" err="1"/>
              <a:t>hindi</a:t>
            </a:r>
            <a:r>
              <a:rPr lang="en-US" dirty="0"/>
              <a:t> language. The U.S. Copyright Office held that SURYAST, (Dec. 11, 2023) was not registrable under copyright law, because there was a lack of creative control. The expressive elements of pictorial authorship were not provided by Mr. Sahni.</a:t>
            </a:r>
          </a:p>
          <a:p>
            <a:endParaRPr lang="en-GB" dirty="0"/>
          </a:p>
        </p:txBody>
      </p:sp>
      <p:sp>
        <p:nvSpPr>
          <p:cNvPr id="4" name="Slide Number Placeholder 3"/>
          <p:cNvSpPr>
            <a:spLocks noGrp="1"/>
          </p:cNvSpPr>
          <p:nvPr>
            <p:ph type="sldNum" sz="quarter" idx="5"/>
          </p:nvPr>
        </p:nvSpPr>
        <p:spPr/>
        <p:txBody>
          <a:bodyPr/>
          <a:lstStyle/>
          <a:p>
            <a:fld id="{790F10DA-E4BC-4D93-8097-109AC918FFCB}" type="slidenum">
              <a:rPr lang="en-GB" smtClean="0"/>
              <a:t>8</a:t>
            </a:fld>
            <a:endParaRPr lang="en-GB"/>
          </a:p>
        </p:txBody>
      </p:sp>
    </p:spTree>
    <p:extLst>
      <p:ext uri="{BB962C8B-B14F-4D97-AF65-F5344CB8AC3E}">
        <p14:creationId xmlns:p14="http://schemas.microsoft.com/office/powerpoint/2010/main" val="487238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traditional works, such as Jackson Pollock’s paintings, lack of control, randomness and serendipity were never issues for the question of registrability of copyright.  </a:t>
            </a:r>
            <a:endParaRPr lang="en-GB" dirty="0"/>
          </a:p>
        </p:txBody>
      </p:sp>
      <p:sp>
        <p:nvSpPr>
          <p:cNvPr id="4" name="Slide Number Placeholder 3"/>
          <p:cNvSpPr>
            <a:spLocks noGrp="1"/>
          </p:cNvSpPr>
          <p:nvPr>
            <p:ph type="sldNum" sz="quarter" idx="5"/>
          </p:nvPr>
        </p:nvSpPr>
        <p:spPr/>
        <p:txBody>
          <a:bodyPr/>
          <a:lstStyle/>
          <a:p>
            <a:fld id="{790F10DA-E4BC-4D93-8097-109AC918FFCB}" type="slidenum">
              <a:rPr lang="en-GB" smtClean="0"/>
              <a:t>9</a:t>
            </a:fld>
            <a:endParaRPr lang="en-GB"/>
          </a:p>
        </p:txBody>
      </p:sp>
    </p:spTree>
    <p:extLst>
      <p:ext uri="{BB962C8B-B14F-4D97-AF65-F5344CB8AC3E}">
        <p14:creationId xmlns:p14="http://schemas.microsoft.com/office/powerpoint/2010/main" val="1798354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D6C46-BF06-288F-DDB1-8462DD962F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74B854E-784B-7F57-AC1B-E3EF71DD42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A20994-EFD7-F135-680A-516FC0668125}"/>
              </a:ext>
            </a:extLst>
          </p:cNvPr>
          <p:cNvSpPr>
            <a:spLocks noGrp="1"/>
          </p:cNvSpPr>
          <p:nvPr>
            <p:ph type="dt" sz="half" idx="10"/>
          </p:nvPr>
        </p:nvSpPr>
        <p:spPr/>
        <p:txBody>
          <a:bodyPr/>
          <a:lstStyle/>
          <a:p>
            <a:fld id="{6A66DEC3-B9E0-4458-98E6-F835C78079A8}" type="datetimeFigureOut">
              <a:rPr lang="en-GB" smtClean="0"/>
              <a:t>30/07/2024</a:t>
            </a:fld>
            <a:endParaRPr lang="en-GB"/>
          </a:p>
        </p:txBody>
      </p:sp>
      <p:sp>
        <p:nvSpPr>
          <p:cNvPr id="5" name="Footer Placeholder 4">
            <a:extLst>
              <a:ext uri="{FF2B5EF4-FFF2-40B4-BE49-F238E27FC236}">
                <a16:creationId xmlns:a16="http://schemas.microsoft.com/office/drawing/2014/main" id="{0036CB0D-0C45-94B9-463D-8EDA463AC0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0290C9-8B27-3320-2E8B-1C7DA8C2F020}"/>
              </a:ext>
            </a:extLst>
          </p:cNvPr>
          <p:cNvSpPr>
            <a:spLocks noGrp="1"/>
          </p:cNvSpPr>
          <p:nvPr>
            <p:ph type="sldNum" sz="quarter" idx="12"/>
          </p:nvPr>
        </p:nvSpPr>
        <p:spPr/>
        <p:txBody>
          <a:bodyPr/>
          <a:lstStyle/>
          <a:p>
            <a:fld id="{7983A19C-7757-4248-9B53-77ADA44E1A2F}" type="slidenum">
              <a:rPr lang="en-GB" smtClean="0"/>
              <a:t>‹#›</a:t>
            </a:fld>
            <a:endParaRPr lang="en-GB"/>
          </a:p>
        </p:txBody>
      </p:sp>
    </p:spTree>
    <p:extLst>
      <p:ext uri="{BB962C8B-B14F-4D97-AF65-F5344CB8AC3E}">
        <p14:creationId xmlns:p14="http://schemas.microsoft.com/office/powerpoint/2010/main" val="452990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B54D6-BD1C-CEEC-2B05-8423B185931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63F0AF7-AF23-E916-675F-DD9A4ADD15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844958-9046-B13D-CDC1-975364F707A0}"/>
              </a:ext>
            </a:extLst>
          </p:cNvPr>
          <p:cNvSpPr>
            <a:spLocks noGrp="1"/>
          </p:cNvSpPr>
          <p:nvPr>
            <p:ph type="dt" sz="half" idx="10"/>
          </p:nvPr>
        </p:nvSpPr>
        <p:spPr/>
        <p:txBody>
          <a:bodyPr/>
          <a:lstStyle/>
          <a:p>
            <a:fld id="{6A66DEC3-B9E0-4458-98E6-F835C78079A8}" type="datetimeFigureOut">
              <a:rPr lang="en-GB" smtClean="0"/>
              <a:t>30/07/2024</a:t>
            </a:fld>
            <a:endParaRPr lang="en-GB"/>
          </a:p>
        </p:txBody>
      </p:sp>
      <p:sp>
        <p:nvSpPr>
          <p:cNvPr id="5" name="Footer Placeholder 4">
            <a:extLst>
              <a:ext uri="{FF2B5EF4-FFF2-40B4-BE49-F238E27FC236}">
                <a16:creationId xmlns:a16="http://schemas.microsoft.com/office/drawing/2014/main" id="{14E2CE35-39AC-3215-9FF2-92ED94BF05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9996A-9A7F-5761-4E0D-591F965D43F9}"/>
              </a:ext>
            </a:extLst>
          </p:cNvPr>
          <p:cNvSpPr>
            <a:spLocks noGrp="1"/>
          </p:cNvSpPr>
          <p:nvPr>
            <p:ph type="sldNum" sz="quarter" idx="12"/>
          </p:nvPr>
        </p:nvSpPr>
        <p:spPr/>
        <p:txBody>
          <a:bodyPr/>
          <a:lstStyle/>
          <a:p>
            <a:fld id="{7983A19C-7757-4248-9B53-77ADA44E1A2F}" type="slidenum">
              <a:rPr lang="en-GB" smtClean="0"/>
              <a:t>‹#›</a:t>
            </a:fld>
            <a:endParaRPr lang="en-GB"/>
          </a:p>
        </p:txBody>
      </p:sp>
    </p:spTree>
    <p:extLst>
      <p:ext uri="{BB962C8B-B14F-4D97-AF65-F5344CB8AC3E}">
        <p14:creationId xmlns:p14="http://schemas.microsoft.com/office/powerpoint/2010/main" val="1706660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F71ECC-61CA-F008-7E3A-51D5112E52E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58375B2-0F7A-B168-AD6A-EC1F6C816B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B9F18B-2D04-4FE6-CD86-D293FC771582}"/>
              </a:ext>
            </a:extLst>
          </p:cNvPr>
          <p:cNvSpPr>
            <a:spLocks noGrp="1"/>
          </p:cNvSpPr>
          <p:nvPr>
            <p:ph type="dt" sz="half" idx="10"/>
          </p:nvPr>
        </p:nvSpPr>
        <p:spPr/>
        <p:txBody>
          <a:bodyPr/>
          <a:lstStyle/>
          <a:p>
            <a:fld id="{6A66DEC3-B9E0-4458-98E6-F835C78079A8}" type="datetimeFigureOut">
              <a:rPr lang="en-GB" smtClean="0"/>
              <a:t>30/07/2024</a:t>
            </a:fld>
            <a:endParaRPr lang="en-GB"/>
          </a:p>
        </p:txBody>
      </p:sp>
      <p:sp>
        <p:nvSpPr>
          <p:cNvPr id="5" name="Footer Placeholder 4">
            <a:extLst>
              <a:ext uri="{FF2B5EF4-FFF2-40B4-BE49-F238E27FC236}">
                <a16:creationId xmlns:a16="http://schemas.microsoft.com/office/drawing/2014/main" id="{4A3824BE-2B13-006F-BC23-F84B10EDB0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D01357-A8E6-4F43-2EC3-7B49B2935ABB}"/>
              </a:ext>
            </a:extLst>
          </p:cNvPr>
          <p:cNvSpPr>
            <a:spLocks noGrp="1"/>
          </p:cNvSpPr>
          <p:nvPr>
            <p:ph type="sldNum" sz="quarter" idx="12"/>
          </p:nvPr>
        </p:nvSpPr>
        <p:spPr/>
        <p:txBody>
          <a:bodyPr/>
          <a:lstStyle/>
          <a:p>
            <a:fld id="{7983A19C-7757-4248-9B53-77ADA44E1A2F}" type="slidenum">
              <a:rPr lang="en-GB" smtClean="0"/>
              <a:t>‹#›</a:t>
            </a:fld>
            <a:endParaRPr lang="en-GB"/>
          </a:p>
        </p:txBody>
      </p:sp>
    </p:spTree>
    <p:extLst>
      <p:ext uri="{BB962C8B-B14F-4D97-AF65-F5344CB8AC3E}">
        <p14:creationId xmlns:p14="http://schemas.microsoft.com/office/powerpoint/2010/main" val="1730914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605A0-E587-EAD7-2AB1-AD928635608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438B65-5DA2-5A15-CF63-06E923435D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1B68B3-CE4D-64CC-9D54-7F2829495A3B}"/>
              </a:ext>
            </a:extLst>
          </p:cNvPr>
          <p:cNvSpPr>
            <a:spLocks noGrp="1"/>
          </p:cNvSpPr>
          <p:nvPr>
            <p:ph type="dt" sz="half" idx="10"/>
          </p:nvPr>
        </p:nvSpPr>
        <p:spPr/>
        <p:txBody>
          <a:bodyPr/>
          <a:lstStyle/>
          <a:p>
            <a:fld id="{6A66DEC3-B9E0-4458-98E6-F835C78079A8}" type="datetimeFigureOut">
              <a:rPr lang="en-GB" smtClean="0"/>
              <a:t>30/07/2024</a:t>
            </a:fld>
            <a:endParaRPr lang="en-GB"/>
          </a:p>
        </p:txBody>
      </p:sp>
      <p:sp>
        <p:nvSpPr>
          <p:cNvPr id="5" name="Footer Placeholder 4">
            <a:extLst>
              <a:ext uri="{FF2B5EF4-FFF2-40B4-BE49-F238E27FC236}">
                <a16:creationId xmlns:a16="http://schemas.microsoft.com/office/drawing/2014/main" id="{CEA959A1-9FD5-6D3C-8C39-ADBB4AE829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11FBCB-6D6C-50FF-554F-4EEE511CFFFB}"/>
              </a:ext>
            </a:extLst>
          </p:cNvPr>
          <p:cNvSpPr>
            <a:spLocks noGrp="1"/>
          </p:cNvSpPr>
          <p:nvPr>
            <p:ph type="sldNum" sz="quarter" idx="12"/>
          </p:nvPr>
        </p:nvSpPr>
        <p:spPr/>
        <p:txBody>
          <a:bodyPr/>
          <a:lstStyle/>
          <a:p>
            <a:fld id="{7983A19C-7757-4248-9B53-77ADA44E1A2F}" type="slidenum">
              <a:rPr lang="en-GB" smtClean="0"/>
              <a:t>‹#›</a:t>
            </a:fld>
            <a:endParaRPr lang="en-GB"/>
          </a:p>
        </p:txBody>
      </p:sp>
    </p:spTree>
    <p:extLst>
      <p:ext uri="{BB962C8B-B14F-4D97-AF65-F5344CB8AC3E}">
        <p14:creationId xmlns:p14="http://schemas.microsoft.com/office/powerpoint/2010/main" val="2266786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14DBF-12DE-DF3E-4FC4-04A536E9B3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AD0F340-0D15-6F23-6B78-098C310C3C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D1986B-C7A3-FA25-ADCA-EDF4CF0968FD}"/>
              </a:ext>
            </a:extLst>
          </p:cNvPr>
          <p:cNvSpPr>
            <a:spLocks noGrp="1"/>
          </p:cNvSpPr>
          <p:nvPr>
            <p:ph type="dt" sz="half" idx="10"/>
          </p:nvPr>
        </p:nvSpPr>
        <p:spPr/>
        <p:txBody>
          <a:bodyPr/>
          <a:lstStyle/>
          <a:p>
            <a:fld id="{6A66DEC3-B9E0-4458-98E6-F835C78079A8}" type="datetimeFigureOut">
              <a:rPr lang="en-GB" smtClean="0"/>
              <a:t>30/07/2024</a:t>
            </a:fld>
            <a:endParaRPr lang="en-GB"/>
          </a:p>
        </p:txBody>
      </p:sp>
      <p:sp>
        <p:nvSpPr>
          <p:cNvPr id="5" name="Footer Placeholder 4">
            <a:extLst>
              <a:ext uri="{FF2B5EF4-FFF2-40B4-BE49-F238E27FC236}">
                <a16:creationId xmlns:a16="http://schemas.microsoft.com/office/drawing/2014/main" id="{D295A8B0-373D-E2FF-CFB4-7A57E8EBC4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4A356E-A4C3-6010-FDAD-514940B662B3}"/>
              </a:ext>
            </a:extLst>
          </p:cNvPr>
          <p:cNvSpPr>
            <a:spLocks noGrp="1"/>
          </p:cNvSpPr>
          <p:nvPr>
            <p:ph type="sldNum" sz="quarter" idx="12"/>
          </p:nvPr>
        </p:nvSpPr>
        <p:spPr/>
        <p:txBody>
          <a:bodyPr/>
          <a:lstStyle/>
          <a:p>
            <a:fld id="{7983A19C-7757-4248-9B53-77ADA44E1A2F}" type="slidenum">
              <a:rPr lang="en-GB" smtClean="0"/>
              <a:t>‹#›</a:t>
            </a:fld>
            <a:endParaRPr lang="en-GB"/>
          </a:p>
        </p:txBody>
      </p:sp>
    </p:spTree>
    <p:extLst>
      <p:ext uri="{BB962C8B-B14F-4D97-AF65-F5344CB8AC3E}">
        <p14:creationId xmlns:p14="http://schemas.microsoft.com/office/powerpoint/2010/main" val="2634694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2AC38-D0FD-0A1E-EDF9-459625E9E8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547BB2-F4EB-D733-0393-8AB4354771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DE2679F-11A0-381B-CB02-6534E4196B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4D28550-DCBC-B249-1C05-F7E4BB4C049A}"/>
              </a:ext>
            </a:extLst>
          </p:cNvPr>
          <p:cNvSpPr>
            <a:spLocks noGrp="1"/>
          </p:cNvSpPr>
          <p:nvPr>
            <p:ph type="dt" sz="half" idx="10"/>
          </p:nvPr>
        </p:nvSpPr>
        <p:spPr/>
        <p:txBody>
          <a:bodyPr/>
          <a:lstStyle/>
          <a:p>
            <a:fld id="{6A66DEC3-B9E0-4458-98E6-F835C78079A8}" type="datetimeFigureOut">
              <a:rPr lang="en-GB" smtClean="0"/>
              <a:t>30/07/2024</a:t>
            </a:fld>
            <a:endParaRPr lang="en-GB"/>
          </a:p>
        </p:txBody>
      </p:sp>
      <p:sp>
        <p:nvSpPr>
          <p:cNvPr id="6" name="Footer Placeholder 5">
            <a:extLst>
              <a:ext uri="{FF2B5EF4-FFF2-40B4-BE49-F238E27FC236}">
                <a16:creationId xmlns:a16="http://schemas.microsoft.com/office/drawing/2014/main" id="{A4374947-3D99-B384-161A-4EA545311C3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270CF2-EF34-935A-AABC-C06F8F71AD75}"/>
              </a:ext>
            </a:extLst>
          </p:cNvPr>
          <p:cNvSpPr>
            <a:spLocks noGrp="1"/>
          </p:cNvSpPr>
          <p:nvPr>
            <p:ph type="sldNum" sz="quarter" idx="12"/>
          </p:nvPr>
        </p:nvSpPr>
        <p:spPr/>
        <p:txBody>
          <a:bodyPr/>
          <a:lstStyle/>
          <a:p>
            <a:fld id="{7983A19C-7757-4248-9B53-77ADA44E1A2F}" type="slidenum">
              <a:rPr lang="en-GB" smtClean="0"/>
              <a:t>‹#›</a:t>
            </a:fld>
            <a:endParaRPr lang="en-GB"/>
          </a:p>
        </p:txBody>
      </p:sp>
    </p:spTree>
    <p:extLst>
      <p:ext uri="{BB962C8B-B14F-4D97-AF65-F5344CB8AC3E}">
        <p14:creationId xmlns:p14="http://schemas.microsoft.com/office/powerpoint/2010/main" val="1763389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10F29-7D2A-3ADD-E0EB-803F57C95B4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18DF69-813F-2536-3070-6AE9C12B14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1D0304-6CC4-225A-085E-F2DCA2B64E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93D0F90-E82E-C906-FBB3-70255F085D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1EC69A-32FA-EC24-BA08-8048959303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498CD7E-E5EF-B252-77C0-FA5831F7D434}"/>
              </a:ext>
            </a:extLst>
          </p:cNvPr>
          <p:cNvSpPr>
            <a:spLocks noGrp="1"/>
          </p:cNvSpPr>
          <p:nvPr>
            <p:ph type="dt" sz="half" idx="10"/>
          </p:nvPr>
        </p:nvSpPr>
        <p:spPr/>
        <p:txBody>
          <a:bodyPr/>
          <a:lstStyle/>
          <a:p>
            <a:fld id="{6A66DEC3-B9E0-4458-98E6-F835C78079A8}" type="datetimeFigureOut">
              <a:rPr lang="en-GB" smtClean="0"/>
              <a:t>30/07/2024</a:t>
            </a:fld>
            <a:endParaRPr lang="en-GB"/>
          </a:p>
        </p:txBody>
      </p:sp>
      <p:sp>
        <p:nvSpPr>
          <p:cNvPr id="8" name="Footer Placeholder 7">
            <a:extLst>
              <a:ext uri="{FF2B5EF4-FFF2-40B4-BE49-F238E27FC236}">
                <a16:creationId xmlns:a16="http://schemas.microsoft.com/office/drawing/2014/main" id="{C3A98BEF-1986-7C33-01AB-BE5F19BEBB0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A348D2D-A04E-FA95-C386-4DEC3E555AF1}"/>
              </a:ext>
            </a:extLst>
          </p:cNvPr>
          <p:cNvSpPr>
            <a:spLocks noGrp="1"/>
          </p:cNvSpPr>
          <p:nvPr>
            <p:ph type="sldNum" sz="quarter" idx="12"/>
          </p:nvPr>
        </p:nvSpPr>
        <p:spPr/>
        <p:txBody>
          <a:bodyPr/>
          <a:lstStyle/>
          <a:p>
            <a:fld id="{7983A19C-7757-4248-9B53-77ADA44E1A2F}" type="slidenum">
              <a:rPr lang="en-GB" smtClean="0"/>
              <a:t>‹#›</a:t>
            </a:fld>
            <a:endParaRPr lang="en-GB"/>
          </a:p>
        </p:txBody>
      </p:sp>
    </p:spTree>
    <p:extLst>
      <p:ext uri="{BB962C8B-B14F-4D97-AF65-F5344CB8AC3E}">
        <p14:creationId xmlns:p14="http://schemas.microsoft.com/office/powerpoint/2010/main" val="3702481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24517-4F45-A3B9-6237-E56F254C4EE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075E487-B449-CABB-760B-03979100FD34}"/>
              </a:ext>
            </a:extLst>
          </p:cNvPr>
          <p:cNvSpPr>
            <a:spLocks noGrp="1"/>
          </p:cNvSpPr>
          <p:nvPr>
            <p:ph type="dt" sz="half" idx="10"/>
          </p:nvPr>
        </p:nvSpPr>
        <p:spPr/>
        <p:txBody>
          <a:bodyPr/>
          <a:lstStyle/>
          <a:p>
            <a:fld id="{6A66DEC3-B9E0-4458-98E6-F835C78079A8}" type="datetimeFigureOut">
              <a:rPr lang="en-GB" smtClean="0"/>
              <a:t>30/07/2024</a:t>
            </a:fld>
            <a:endParaRPr lang="en-GB"/>
          </a:p>
        </p:txBody>
      </p:sp>
      <p:sp>
        <p:nvSpPr>
          <p:cNvPr id="4" name="Footer Placeholder 3">
            <a:extLst>
              <a:ext uri="{FF2B5EF4-FFF2-40B4-BE49-F238E27FC236}">
                <a16:creationId xmlns:a16="http://schemas.microsoft.com/office/drawing/2014/main" id="{A63037AE-BE55-1474-7058-1E4E6989F17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17B51CD-394C-D6B2-77C9-BD6796FB55CA}"/>
              </a:ext>
            </a:extLst>
          </p:cNvPr>
          <p:cNvSpPr>
            <a:spLocks noGrp="1"/>
          </p:cNvSpPr>
          <p:nvPr>
            <p:ph type="sldNum" sz="quarter" idx="12"/>
          </p:nvPr>
        </p:nvSpPr>
        <p:spPr/>
        <p:txBody>
          <a:bodyPr/>
          <a:lstStyle/>
          <a:p>
            <a:fld id="{7983A19C-7757-4248-9B53-77ADA44E1A2F}" type="slidenum">
              <a:rPr lang="en-GB" smtClean="0"/>
              <a:t>‹#›</a:t>
            </a:fld>
            <a:endParaRPr lang="en-GB"/>
          </a:p>
        </p:txBody>
      </p:sp>
    </p:spTree>
    <p:extLst>
      <p:ext uri="{BB962C8B-B14F-4D97-AF65-F5344CB8AC3E}">
        <p14:creationId xmlns:p14="http://schemas.microsoft.com/office/powerpoint/2010/main" val="2138509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668EF-63E3-D599-FABB-E84B465E82E3}"/>
              </a:ext>
            </a:extLst>
          </p:cNvPr>
          <p:cNvSpPr>
            <a:spLocks noGrp="1"/>
          </p:cNvSpPr>
          <p:nvPr>
            <p:ph type="dt" sz="half" idx="10"/>
          </p:nvPr>
        </p:nvSpPr>
        <p:spPr/>
        <p:txBody>
          <a:bodyPr/>
          <a:lstStyle/>
          <a:p>
            <a:fld id="{6A66DEC3-B9E0-4458-98E6-F835C78079A8}" type="datetimeFigureOut">
              <a:rPr lang="en-GB" smtClean="0"/>
              <a:t>30/07/2024</a:t>
            </a:fld>
            <a:endParaRPr lang="en-GB"/>
          </a:p>
        </p:txBody>
      </p:sp>
      <p:sp>
        <p:nvSpPr>
          <p:cNvPr id="3" name="Footer Placeholder 2">
            <a:extLst>
              <a:ext uri="{FF2B5EF4-FFF2-40B4-BE49-F238E27FC236}">
                <a16:creationId xmlns:a16="http://schemas.microsoft.com/office/drawing/2014/main" id="{C7B1FE8C-3144-6D58-1A30-B2C5AF2D8A4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ED7C05-B17F-2397-E6E4-27B56A762B03}"/>
              </a:ext>
            </a:extLst>
          </p:cNvPr>
          <p:cNvSpPr>
            <a:spLocks noGrp="1"/>
          </p:cNvSpPr>
          <p:nvPr>
            <p:ph type="sldNum" sz="quarter" idx="12"/>
          </p:nvPr>
        </p:nvSpPr>
        <p:spPr/>
        <p:txBody>
          <a:bodyPr/>
          <a:lstStyle/>
          <a:p>
            <a:fld id="{7983A19C-7757-4248-9B53-77ADA44E1A2F}" type="slidenum">
              <a:rPr lang="en-GB" smtClean="0"/>
              <a:t>‹#›</a:t>
            </a:fld>
            <a:endParaRPr lang="en-GB"/>
          </a:p>
        </p:txBody>
      </p:sp>
    </p:spTree>
    <p:extLst>
      <p:ext uri="{BB962C8B-B14F-4D97-AF65-F5344CB8AC3E}">
        <p14:creationId xmlns:p14="http://schemas.microsoft.com/office/powerpoint/2010/main" val="3570019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43843-E17A-983D-C8B6-72661F16DF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CB727B5-7014-3BD8-7B93-A958056883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CD2617E-C557-7841-B24F-6713150CD4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A092AD-E471-DAFF-12B6-37B307D56365}"/>
              </a:ext>
            </a:extLst>
          </p:cNvPr>
          <p:cNvSpPr>
            <a:spLocks noGrp="1"/>
          </p:cNvSpPr>
          <p:nvPr>
            <p:ph type="dt" sz="half" idx="10"/>
          </p:nvPr>
        </p:nvSpPr>
        <p:spPr/>
        <p:txBody>
          <a:bodyPr/>
          <a:lstStyle/>
          <a:p>
            <a:fld id="{6A66DEC3-B9E0-4458-98E6-F835C78079A8}" type="datetimeFigureOut">
              <a:rPr lang="en-GB" smtClean="0"/>
              <a:t>30/07/2024</a:t>
            </a:fld>
            <a:endParaRPr lang="en-GB"/>
          </a:p>
        </p:txBody>
      </p:sp>
      <p:sp>
        <p:nvSpPr>
          <p:cNvPr id="6" name="Footer Placeholder 5">
            <a:extLst>
              <a:ext uri="{FF2B5EF4-FFF2-40B4-BE49-F238E27FC236}">
                <a16:creationId xmlns:a16="http://schemas.microsoft.com/office/drawing/2014/main" id="{9F4D7CF3-D9EE-97AE-E148-2C2A394F96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FBF605-DF75-5967-A03B-A2E435240B5F}"/>
              </a:ext>
            </a:extLst>
          </p:cNvPr>
          <p:cNvSpPr>
            <a:spLocks noGrp="1"/>
          </p:cNvSpPr>
          <p:nvPr>
            <p:ph type="sldNum" sz="quarter" idx="12"/>
          </p:nvPr>
        </p:nvSpPr>
        <p:spPr/>
        <p:txBody>
          <a:bodyPr/>
          <a:lstStyle/>
          <a:p>
            <a:fld id="{7983A19C-7757-4248-9B53-77ADA44E1A2F}" type="slidenum">
              <a:rPr lang="en-GB" smtClean="0"/>
              <a:t>‹#›</a:t>
            </a:fld>
            <a:endParaRPr lang="en-GB"/>
          </a:p>
        </p:txBody>
      </p:sp>
    </p:spTree>
    <p:extLst>
      <p:ext uri="{BB962C8B-B14F-4D97-AF65-F5344CB8AC3E}">
        <p14:creationId xmlns:p14="http://schemas.microsoft.com/office/powerpoint/2010/main" val="549466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079BC-A841-736C-1A5B-728CBFC4FF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CB37F06-7A5D-0E3D-A7C9-5C4EF8F279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1ECAB00-8D2B-6463-B4AF-664A3A0810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83E361-3368-FBB4-DF61-C33B383D35AE}"/>
              </a:ext>
            </a:extLst>
          </p:cNvPr>
          <p:cNvSpPr>
            <a:spLocks noGrp="1"/>
          </p:cNvSpPr>
          <p:nvPr>
            <p:ph type="dt" sz="half" idx="10"/>
          </p:nvPr>
        </p:nvSpPr>
        <p:spPr/>
        <p:txBody>
          <a:bodyPr/>
          <a:lstStyle/>
          <a:p>
            <a:fld id="{6A66DEC3-B9E0-4458-98E6-F835C78079A8}" type="datetimeFigureOut">
              <a:rPr lang="en-GB" smtClean="0"/>
              <a:t>30/07/2024</a:t>
            </a:fld>
            <a:endParaRPr lang="en-GB"/>
          </a:p>
        </p:txBody>
      </p:sp>
      <p:sp>
        <p:nvSpPr>
          <p:cNvPr id="6" name="Footer Placeholder 5">
            <a:extLst>
              <a:ext uri="{FF2B5EF4-FFF2-40B4-BE49-F238E27FC236}">
                <a16:creationId xmlns:a16="http://schemas.microsoft.com/office/drawing/2014/main" id="{635725A3-36A9-4CDF-5CD7-CE87CD3B1C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3C7396-08A9-34AB-B0F5-E644F7408CC0}"/>
              </a:ext>
            </a:extLst>
          </p:cNvPr>
          <p:cNvSpPr>
            <a:spLocks noGrp="1"/>
          </p:cNvSpPr>
          <p:nvPr>
            <p:ph type="sldNum" sz="quarter" idx="12"/>
          </p:nvPr>
        </p:nvSpPr>
        <p:spPr/>
        <p:txBody>
          <a:bodyPr/>
          <a:lstStyle/>
          <a:p>
            <a:fld id="{7983A19C-7757-4248-9B53-77ADA44E1A2F}" type="slidenum">
              <a:rPr lang="en-GB" smtClean="0"/>
              <a:t>‹#›</a:t>
            </a:fld>
            <a:endParaRPr lang="en-GB"/>
          </a:p>
        </p:txBody>
      </p:sp>
    </p:spTree>
    <p:extLst>
      <p:ext uri="{BB962C8B-B14F-4D97-AF65-F5344CB8AC3E}">
        <p14:creationId xmlns:p14="http://schemas.microsoft.com/office/powerpoint/2010/main" val="3971106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67C51A-2996-CE96-7BBD-B9C6E6B0D3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1AAB3B-EB9B-78FC-1C7E-67F1BCC5DA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E70C21C-1E7A-B0D5-51A4-17FB2E2EEB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66DEC3-B9E0-4458-98E6-F835C78079A8}" type="datetimeFigureOut">
              <a:rPr lang="en-GB" smtClean="0"/>
              <a:t>30/07/2024</a:t>
            </a:fld>
            <a:endParaRPr lang="en-GB"/>
          </a:p>
        </p:txBody>
      </p:sp>
      <p:sp>
        <p:nvSpPr>
          <p:cNvPr id="5" name="Footer Placeholder 4">
            <a:extLst>
              <a:ext uri="{FF2B5EF4-FFF2-40B4-BE49-F238E27FC236}">
                <a16:creationId xmlns:a16="http://schemas.microsoft.com/office/drawing/2014/main" id="{855F6ACF-4BBA-4B07-A864-F2BFD5D414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785979A-FC93-5E72-9A94-A873ED79CB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83A19C-7757-4248-9B53-77ADA44E1A2F}" type="slidenum">
              <a:rPr lang="en-GB" smtClean="0"/>
              <a:t>‹#›</a:t>
            </a:fld>
            <a:endParaRPr lang="en-GB"/>
          </a:p>
        </p:txBody>
      </p:sp>
    </p:spTree>
    <p:extLst>
      <p:ext uri="{BB962C8B-B14F-4D97-AF65-F5344CB8AC3E}">
        <p14:creationId xmlns:p14="http://schemas.microsoft.com/office/powerpoint/2010/main" val="2018248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ssrn.com/abstract=4770924"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3550" y="0"/>
            <a:ext cx="11264900" cy="2387600"/>
          </a:xfrm>
        </p:spPr>
        <p:txBody>
          <a:bodyPr>
            <a:normAutofit/>
          </a:bodyPr>
          <a:lstStyle/>
          <a:p>
            <a:r>
              <a:rPr lang="en-US" b="1" i="1" dirty="0"/>
              <a:t>Creation and Generation Copyright Standards</a:t>
            </a:r>
            <a:br>
              <a:rPr lang="en-US" sz="3600" b="1" dirty="0"/>
            </a:br>
            <a:r>
              <a:rPr lang="en-US" sz="3600" b="1" dirty="0"/>
              <a:t>26 July 2024</a:t>
            </a:r>
            <a:endParaRPr lang="en-GB" sz="3100" dirty="0"/>
          </a:p>
        </p:txBody>
      </p:sp>
      <p:sp>
        <p:nvSpPr>
          <p:cNvPr id="3" name="Subtitle 2"/>
          <p:cNvSpPr>
            <a:spLocks noGrp="1"/>
          </p:cNvSpPr>
          <p:nvPr>
            <p:ph type="subTitle" idx="1"/>
          </p:nvPr>
        </p:nvSpPr>
        <p:spPr>
          <a:xfrm>
            <a:off x="1524000" y="1773238"/>
            <a:ext cx="9144000" cy="1655762"/>
          </a:xfrm>
        </p:spPr>
        <p:txBody>
          <a:bodyPr/>
          <a:lstStyle/>
          <a:p>
            <a:endParaRPr lang="en-US" dirty="0"/>
          </a:p>
          <a:p>
            <a:endParaRPr lang="en-US" dirty="0"/>
          </a:p>
          <a:p>
            <a:r>
              <a:rPr lang="en-US" sz="4000" dirty="0"/>
              <a:t>Associate Professor Danny FRIEDMANN</a:t>
            </a:r>
          </a:p>
        </p:txBody>
      </p:sp>
      <p:pic>
        <p:nvPicPr>
          <p:cNvPr id="4" name="Picture 3"/>
          <p:cNvPicPr>
            <a:picLocks noChangeAspect="1"/>
          </p:cNvPicPr>
          <p:nvPr/>
        </p:nvPicPr>
        <p:blipFill>
          <a:blip r:embed="rId3"/>
          <a:stretch>
            <a:fillRect/>
          </a:stretch>
        </p:blipFill>
        <p:spPr>
          <a:xfrm>
            <a:off x="2359314" y="4464194"/>
            <a:ext cx="7473372" cy="1868343"/>
          </a:xfrm>
          <a:prstGeom prst="rect">
            <a:avLst/>
          </a:prstGeom>
        </p:spPr>
      </p:pic>
    </p:spTree>
    <p:extLst>
      <p:ext uri="{BB962C8B-B14F-4D97-AF65-F5344CB8AC3E}">
        <p14:creationId xmlns:p14="http://schemas.microsoft.com/office/powerpoint/2010/main" val="460236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3343EB-AB4A-DB3A-2801-CEA8D8ECC3B2}"/>
              </a:ext>
            </a:extLst>
          </p:cNvPr>
          <p:cNvPicPr>
            <a:picLocks noChangeAspect="1"/>
          </p:cNvPicPr>
          <p:nvPr/>
        </p:nvPicPr>
        <p:blipFill>
          <a:blip r:embed="rId3"/>
          <a:stretch>
            <a:fillRect/>
          </a:stretch>
        </p:blipFill>
        <p:spPr>
          <a:xfrm>
            <a:off x="4632158" y="913635"/>
            <a:ext cx="7559841" cy="5030730"/>
          </a:xfrm>
          <a:prstGeom prst="rect">
            <a:avLst/>
          </a:prstGeom>
        </p:spPr>
      </p:pic>
      <p:sp>
        <p:nvSpPr>
          <p:cNvPr id="2" name="Title 1">
            <a:extLst>
              <a:ext uri="{FF2B5EF4-FFF2-40B4-BE49-F238E27FC236}">
                <a16:creationId xmlns:a16="http://schemas.microsoft.com/office/drawing/2014/main" id="{3551A0F3-5019-EA02-82FC-9DF06597CFC5}"/>
              </a:ext>
            </a:extLst>
          </p:cNvPr>
          <p:cNvSpPr>
            <a:spLocks noGrp="1"/>
          </p:cNvSpPr>
          <p:nvPr>
            <p:ph type="title"/>
          </p:nvPr>
        </p:nvSpPr>
        <p:spPr>
          <a:xfrm>
            <a:off x="884321" y="110611"/>
            <a:ext cx="10423358" cy="662782"/>
          </a:xfrm>
        </p:spPr>
        <p:txBody>
          <a:bodyPr>
            <a:normAutofit fontScale="90000"/>
          </a:bodyPr>
          <a:lstStyle/>
          <a:p>
            <a:pPr algn="ctr"/>
            <a:r>
              <a:rPr lang="en-US" b="1" dirty="0"/>
              <a:t>Serendipity</a:t>
            </a:r>
            <a:endParaRPr lang="en-GB" b="1" dirty="0"/>
          </a:p>
        </p:txBody>
      </p:sp>
      <p:pic>
        <p:nvPicPr>
          <p:cNvPr id="4" name="Picture 3">
            <a:extLst>
              <a:ext uri="{FF2B5EF4-FFF2-40B4-BE49-F238E27FC236}">
                <a16:creationId xmlns:a16="http://schemas.microsoft.com/office/drawing/2014/main" id="{E633DEED-41E4-5FB2-33BB-95F61694FFF2}"/>
              </a:ext>
            </a:extLst>
          </p:cNvPr>
          <p:cNvPicPr>
            <a:picLocks noChangeAspect="1"/>
          </p:cNvPicPr>
          <p:nvPr/>
        </p:nvPicPr>
        <p:blipFill>
          <a:blip r:embed="rId4"/>
          <a:stretch>
            <a:fillRect/>
          </a:stretch>
        </p:blipFill>
        <p:spPr>
          <a:xfrm>
            <a:off x="0" y="-29632"/>
            <a:ext cx="4632158" cy="6923062"/>
          </a:xfrm>
          <a:prstGeom prst="rect">
            <a:avLst/>
          </a:prstGeom>
        </p:spPr>
      </p:pic>
    </p:spTree>
    <p:extLst>
      <p:ext uri="{BB962C8B-B14F-4D97-AF65-F5344CB8AC3E}">
        <p14:creationId xmlns:p14="http://schemas.microsoft.com/office/powerpoint/2010/main" val="2695685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D63ED-7051-130D-93AA-8511A0A09F59}"/>
              </a:ext>
            </a:extLst>
          </p:cNvPr>
          <p:cNvSpPr>
            <a:spLocks noGrp="1"/>
          </p:cNvSpPr>
          <p:nvPr>
            <p:ph type="title"/>
          </p:nvPr>
        </p:nvSpPr>
        <p:spPr>
          <a:xfrm>
            <a:off x="1320800" y="0"/>
            <a:ext cx="10134600" cy="663575"/>
          </a:xfrm>
        </p:spPr>
        <p:txBody>
          <a:bodyPr>
            <a:normAutofit fontScale="90000"/>
          </a:bodyPr>
          <a:lstStyle/>
          <a:p>
            <a:pPr algn="ctr"/>
            <a:r>
              <a:rPr lang="en-US" b="1" dirty="0"/>
              <a:t>Non-Linearity</a:t>
            </a:r>
            <a:endParaRPr lang="en-GB" b="1" dirty="0"/>
          </a:p>
        </p:txBody>
      </p:sp>
      <p:pic>
        <p:nvPicPr>
          <p:cNvPr id="4" name="Picture 3">
            <a:extLst>
              <a:ext uri="{FF2B5EF4-FFF2-40B4-BE49-F238E27FC236}">
                <a16:creationId xmlns:a16="http://schemas.microsoft.com/office/drawing/2014/main" id="{269FC504-B5FA-3494-3982-4D0BE9610752}"/>
              </a:ext>
            </a:extLst>
          </p:cNvPr>
          <p:cNvPicPr>
            <a:picLocks noChangeAspect="1"/>
          </p:cNvPicPr>
          <p:nvPr/>
        </p:nvPicPr>
        <p:blipFill>
          <a:blip r:embed="rId3"/>
          <a:stretch>
            <a:fillRect/>
          </a:stretch>
        </p:blipFill>
        <p:spPr>
          <a:xfrm>
            <a:off x="1394619" y="663575"/>
            <a:ext cx="4701381" cy="6216702"/>
          </a:xfrm>
          <a:prstGeom prst="rect">
            <a:avLst/>
          </a:prstGeom>
        </p:spPr>
      </p:pic>
      <p:pic>
        <p:nvPicPr>
          <p:cNvPr id="3" name="Picture 2">
            <a:extLst>
              <a:ext uri="{FF2B5EF4-FFF2-40B4-BE49-F238E27FC236}">
                <a16:creationId xmlns:a16="http://schemas.microsoft.com/office/drawing/2014/main" id="{4399BA6A-F990-BEDD-A789-D86ED0B1B00A}"/>
              </a:ext>
            </a:extLst>
          </p:cNvPr>
          <p:cNvPicPr>
            <a:picLocks noChangeAspect="1"/>
          </p:cNvPicPr>
          <p:nvPr/>
        </p:nvPicPr>
        <p:blipFill>
          <a:blip r:embed="rId4"/>
          <a:stretch>
            <a:fillRect/>
          </a:stretch>
        </p:blipFill>
        <p:spPr>
          <a:xfrm>
            <a:off x="6096000" y="663576"/>
            <a:ext cx="4573690" cy="6216702"/>
          </a:xfrm>
          <a:prstGeom prst="rect">
            <a:avLst/>
          </a:prstGeom>
        </p:spPr>
      </p:pic>
    </p:spTree>
    <p:extLst>
      <p:ext uri="{BB962C8B-B14F-4D97-AF65-F5344CB8AC3E}">
        <p14:creationId xmlns:p14="http://schemas.microsoft.com/office/powerpoint/2010/main" val="866504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33C4B-01B1-CCE3-5A04-7727297A1A81}"/>
              </a:ext>
            </a:extLst>
          </p:cNvPr>
          <p:cNvSpPr>
            <a:spLocks noGrp="1"/>
          </p:cNvSpPr>
          <p:nvPr>
            <p:ph type="title"/>
          </p:nvPr>
        </p:nvSpPr>
        <p:spPr>
          <a:xfrm>
            <a:off x="838200" y="1"/>
            <a:ext cx="10603832" cy="685800"/>
          </a:xfrm>
        </p:spPr>
        <p:txBody>
          <a:bodyPr>
            <a:normAutofit fontScale="90000"/>
          </a:bodyPr>
          <a:lstStyle/>
          <a:p>
            <a:pPr algn="ctr"/>
            <a:r>
              <a:rPr lang="en-US" b="1" dirty="0"/>
              <a:t>Non-human intervention</a:t>
            </a:r>
            <a:endParaRPr lang="en-GB" b="1" dirty="0"/>
          </a:p>
        </p:txBody>
      </p:sp>
      <p:pic>
        <p:nvPicPr>
          <p:cNvPr id="4" name="Picture 3">
            <a:extLst>
              <a:ext uri="{FF2B5EF4-FFF2-40B4-BE49-F238E27FC236}">
                <a16:creationId xmlns:a16="http://schemas.microsoft.com/office/drawing/2014/main" id="{3515B306-57F0-BC9D-BBBB-C9C5761D1043}"/>
              </a:ext>
            </a:extLst>
          </p:cNvPr>
          <p:cNvPicPr>
            <a:picLocks noChangeAspect="1"/>
          </p:cNvPicPr>
          <p:nvPr/>
        </p:nvPicPr>
        <p:blipFill>
          <a:blip r:embed="rId3"/>
          <a:stretch>
            <a:fillRect/>
          </a:stretch>
        </p:blipFill>
        <p:spPr>
          <a:xfrm>
            <a:off x="1466851" y="685801"/>
            <a:ext cx="9258298" cy="6172198"/>
          </a:xfrm>
          <a:prstGeom prst="rect">
            <a:avLst/>
          </a:prstGeom>
        </p:spPr>
      </p:pic>
    </p:spTree>
    <p:extLst>
      <p:ext uri="{BB962C8B-B14F-4D97-AF65-F5344CB8AC3E}">
        <p14:creationId xmlns:p14="http://schemas.microsoft.com/office/powerpoint/2010/main" val="2806933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8806C-58EA-751D-4CCB-AA03E0932329}"/>
              </a:ext>
            </a:extLst>
          </p:cNvPr>
          <p:cNvSpPr>
            <a:spLocks noGrp="1"/>
          </p:cNvSpPr>
          <p:nvPr>
            <p:ph type="title"/>
          </p:nvPr>
        </p:nvSpPr>
        <p:spPr/>
        <p:txBody>
          <a:bodyPr/>
          <a:lstStyle/>
          <a:p>
            <a:pPr algn="ctr"/>
            <a:r>
              <a:rPr lang="en-US" b="1" dirty="0"/>
              <a:t>Inalienable bond between author and work</a:t>
            </a:r>
            <a:endParaRPr lang="en-GB" b="1" dirty="0"/>
          </a:p>
        </p:txBody>
      </p:sp>
      <p:pic>
        <p:nvPicPr>
          <p:cNvPr id="4" name="Picture 3">
            <a:extLst>
              <a:ext uri="{FF2B5EF4-FFF2-40B4-BE49-F238E27FC236}">
                <a16:creationId xmlns:a16="http://schemas.microsoft.com/office/drawing/2014/main" id="{B0E3C9AD-8286-4F8D-F0BB-99CD4C8B5B50}"/>
              </a:ext>
            </a:extLst>
          </p:cNvPr>
          <p:cNvPicPr>
            <a:picLocks noChangeAspect="1"/>
          </p:cNvPicPr>
          <p:nvPr/>
        </p:nvPicPr>
        <p:blipFill>
          <a:blip r:embed="rId3"/>
          <a:stretch>
            <a:fillRect/>
          </a:stretch>
        </p:blipFill>
        <p:spPr>
          <a:xfrm>
            <a:off x="5956663" y="2047264"/>
            <a:ext cx="5933667" cy="4667192"/>
          </a:xfrm>
          <a:prstGeom prst="rect">
            <a:avLst/>
          </a:prstGeom>
        </p:spPr>
      </p:pic>
      <p:pic>
        <p:nvPicPr>
          <p:cNvPr id="5" name="Picture 4">
            <a:extLst>
              <a:ext uri="{FF2B5EF4-FFF2-40B4-BE49-F238E27FC236}">
                <a16:creationId xmlns:a16="http://schemas.microsoft.com/office/drawing/2014/main" id="{6CA9EE39-0F88-4204-0B5A-149CD8273325}"/>
              </a:ext>
            </a:extLst>
          </p:cNvPr>
          <p:cNvPicPr>
            <a:picLocks noChangeAspect="1"/>
          </p:cNvPicPr>
          <p:nvPr/>
        </p:nvPicPr>
        <p:blipFill>
          <a:blip r:embed="rId4"/>
          <a:stretch>
            <a:fillRect/>
          </a:stretch>
        </p:blipFill>
        <p:spPr>
          <a:xfrm>
            <a:off x="0" y="2047265"/>
            <a:ext cx="5933667" cy="3462400"/>
          </a:xfrm>
          <a:prstGeom prst="rect">
            <a:avLst/>
          </a:prstGeom>
        </p:spPr>
      </p:pic>
    </p:spTree>
    <p:extLst>
      <p:ext uri="{BB962C8B-B14F-4D97-AF65-F5344CB8AC3E}">
        <p14:creationId xmlns:p14="http://schemas.microsoft.com/office/powerpoint/2010/main" val="2544902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AFA6F-2598-74F6-5CBD-4B63AEF36D93}"/>
              </a:ext>
            </a:extLst>
          </p:cNvPr>
          <p:cNvSpPr>
            <a:spLocks noGrp="1"/>
          </p:cNvSpPr>
          <p:nvPr>
            <p:ph type="title"/>
          </p:nvPr>
        </p:nvSpPr>
        <p:spPr>
          <a:xfrm>
            <a:off x="133815" y="10726"/>
            <a:ext cx="11965258" cy="1325563"/>
          </a:xfrm>
        </p:spPr>
        <p:txBody>
          <a:bodyPr/>
          <a:lstStyle/>
          <a:p>
            <a:pPr algn="ctr"/>
            <a:r>
              <a:rPr lang="en-US" b="1" dirty="0"/>
              <a:t>At some moment ideas become expressions </a:t>
            </a:r>
            <a:endParaRPr lang="en-GB" b="1" dirty="0"/>
          </a:p>
        </p:txBody>
      </p:sp>
      <p:pic>
        <p:nvPicPr>
          <p:cNvPr id="4" name="Picture 3">
            <a:extLst>
              <a:ext uri="{FF2B5EF4-FFF2-40B4-BE49-F238E27FC236}">
                <a16:creationId xmlns:a16="http://schemas.microsoft.com/office/drawing/2014/main" id="{948AF606-2F32-0335-A956-BA71B95CD21F}"/>
              </a:ext>
            </a:extLst>
          </p:cNvPr>
          <p:cNvPicPr>
            <a:picLocks noChangeAspect="1"/>
          </p:cNvPicPr>
          <p:nvPr/>
        </p:nvPicPr>
        <p:blipFill>
          <a:blip r:embed="rId3"/>
          <a:stretch>
            <a:fillRect/>
          </a:stretch>
        </p:blipFill>
        <p:spPr>
          <a:xfrm>
            <a:off x="5818055" y="1837821"/>
            <a:ext cx="6532944" cy="4897515"/>
          </a:xfrm>
          <a:prstGeom prst="rect">
            <a:avLst/>
          </a:prstGeom>
        </p:spPr>
      </p:pic>
      <p:pic>
        <p:nvPicPr>
          <p:cNvPr id="5" name="Picture 4">
            <a:extLst>
              <a:ext uri="{FF2B5EF4-FFF2-40B4-BE49-F238E27FC236}">
                <a16:creationId xmlns:a16="http://schemas.microsoft.com/office/drawing/2014/main" id="{0DF16D25-EB53-CD94-EE7C-70DDC35B9522}"/>
              </a:ext>
            </a:extLst>
          </p:cNvPr>
          <p:cNvPicPr>
            <a:picLocks noChangeAspect="1"/>
          </p:cNvPicPr>
          <p:nvPr/>
        </p:nvPicPr>
        <p:blipFill>
          <a:blip r:embed="rId4"/>
          <a:stretch>
            <a:fillRect/>
          </a:stretch>
        </p:blipFill>
        <p:spPr>
          <a:xfrm rot="10800000">
            <a:off x="1210719" y="2574355"/>
            <a:ext cx="2963806" cy="2963806"/>
          </a:xfrm>
          <a:prstGeom prst="rect">
            <a:avLst/>
          </a:prstGeom>
        </p:spPr>
      </p:pic>
      <p:sp>
        <p:nvSpPr>
          <p:cNvPr id="6" name="TextBox 5">
            <a:extLst>
              <a:ext uri="{FF2B5EF4-FFF2-40B4-BE49-F238E27FC236}">
                <a16:creationId xmlns:a16="http://schemas.microsoft.com/office/drawing/2014/main" id="{1D211455-22BE-2C97-389A-0BC8CB1BFB98}"/>
              </a:ext>
            </a:extLst>
          </p:cNvPr>
          <p:cNvSpPr txBox="1"/>
          <p:nvPr/>
        </p:nvSpPr>
        <p:spPr>
          <a:xfrm>
            <a:off x="869395" y="5538161"/>
            <a:ext cx="4382429" cy="646331"/>
          </a:xfrm>
          <a:prstGeom prst="rect">
            <a:avLst/>
          </a:prstGeom>
          <a:noFill/>
        </p:spPr>
        <p:txBody>
          <a:bodyPr wrap="square" rtlCol="0">
            <a:spAutoFit/>
          </a:bodyPr>
          <a:lstStyle/>
          <a:p>
            <a:pPr algn="ctr"/>
            <a:r>
              <a:rPr lang="en-US" sz="3600" b="1" dirty="0"/>
              <a:t>Instructions of ideas</a:t>
            </a:r>
            <a:endParaRPr lang="en-GB" sz="3600" b="1" dirty="0"/>
          </a:p>
        </p:txBody>
      </p:sp>
      <p:sp>
        <p:nvSpPr>
          <p:cNvPr id="7" name="Arrow: Right 6">
            <a:extLst>
              <a:ext uri="{FF2B5EF4-FFF2-40B4-BE49-F238E27FC236}">
                <a16:creationId xmlns:a16="http://schemas.microsoft.com/office/drawing/2014/main" id="{6852CB61-12EC-1025-BA76-216A3F82002E}"/>
              </a:ext>
            </a:extLst>
          </p:cNvPr>
          <p:cNvSpPr/>
          <p:nvPr/>
        </p:nvSpPr>
        <p:spPr>
          <a:xfrm rot="16200000">
            <a:off x="2692624" y="3829587"/>
            <a:ext cx="2963806" cy="4533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A111A9E-3540-68D0-F1BB-4F8D8E4629E7}"/>
              </a:ext>
            </a:extLst>
          </p:cNvPr>
          <p:cNvSpPr txBox="1"/>
          <p:nvPr/>
        </p:nvSpPr>
        <p:spPr>
          <a:xfrm>
            <a:off x="869395" y="1928022"/>
            <a:ext cx="4382429" cy="646331"/>
          </a:xfrm>
          <a:prstGeom prst="rect">
            <a:avLst/>
          </a:prstGeom>
          <a:noFill/>
        </p:spPr>
        <p:txBody>
          <a:bodyPr wrap="square" rtlCol="0">
            <a:spAutoFit/>
          </a:bodyPr>
          <a:lstStyle/>
          <a:p>
            <a:pPr algn="ctr"/>
            <a:r>
              <a:rPr lang="en-US" sz="3600" b="1" dirty="0"/>
              <a:t>Expression of ideas</a:t>
            </a:r>
            <a:endParaRPr lang="en-GB" sz="3600" b="1" dirty="0"/>
          </a:p>
        </p:txBody>
      </p:sp>
    </p:spTree>
    <p:extLst>
      <p:ext uri="{BB962C8B-B14F-4D97-AF65-F5344CB8AC3E}">
        <p14:creationId xmlns:p14="http://schemas.microsoft.com/office/powerpoint/2010/main" val="2032640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21235-D515-4697-D73E-EA2B93F3335F}"/>
              </a:ext>
            </a:extLst>
          </p:cNvPr>
          <p:cNvSpPr>
            <a:spLocks noGrp="1"/>
          </p:cNvSpPr>
          <p:nvPr>
            <p:ph type="title"/>
          </p:nvPr>
        </p:nvSpPr>
        <p:spPr>
          <a:xfrm>
            <a:off x="838201" y="1"/>
            <a:ext cx="10439400" cy="540834"/>
          </a:xfrm>
        </p:spPr>
        <p:txBody>
          <a:bodyPr>
            <a:normAutofit fontScale="90000"/>
          </a:bodyPr>
          <a:lstStyle/>
          <a:p>
            <a:pPr algn="ctr"/>
            <a:r>
              <a:rPr lang="en-US" b="1" dirty="0"/>
              <a:t>Control over result sufficient</a:t>
            </a:r>
            <a:endParaRPr lang="en-GB" b="1" dirty="0"/>
          </a:p>
        </p:txBody>
      </p:sp>
      <p:pic>
        <p:nvPicPr>
          <p:cNvPr id="5" name="Picture 4">
            <a:extLst>
              <a:ext uri="{FF2B5EF4-FFF2-40B4-BE49-F238E27FC236}">
                <a16:creationId xmlns:a16="http://schemas.microsoft.com/office/drawing/2014/main" id="{6AB94749-EE51-1123-3DF2-1DE9F915F908}"/>
              </a:ext>
            </a:extLst>
          </p:cNvPr>
          <p:cNvPicPr>
            <a:picLocks noChangeAspect="1"/>
          </p:cNvPicPr>
          <p:nvPr/>
        </p:nvPicPr>
        <p:blipFill>
          <a:blip r:embed="rId3"/>
          <a:stretch>
            <a:fillRect/>
          </a:stretch>
        </p:blipFill>
        <p:spPr>
          <a:xfrm>
            <a:off x="4087091" y="826607"/>
            <a:ext cx="2499171" cy="3748757"/>
          </a:xfrm>
          <a:prstGeom prst="rect">
            <a:avLst/>
          </a:prstGeom>
        </p:spPr>
      </p:pic>
      <p:sp>
        <p:nvSpPr>
          <p:cNvPr id="6" name="TextBox 5">
            <a:extLst>
              <a:ext uri="{FF2B5EF4-FFF2-40B4-BE49-F238E27FC236}">
                <a16:creationId xmlns:a16="http://schemas.microsoft.com/office/drawing/2014/main" id="{63FCA34D-55F5-07D0-F26D-1C6B762DE884}"/>
              </a:ext>
            </a:extLst>
          </p:cNvPr>
          <p:cNvSpPr txBox="1"/>
          <p:nvPr/>
        </p:nvSpPr>
        <p:spPr>
          <a:xfrm>
            <a:off x="0" y="540835"/>
            <a:ext cx="4087091" cy="3170099"/>
          </a:xfrm>
          <a:prstGeom prst="rect">
            <a:avLst/>
          </a:prstGeom>
          <a:noFill/>
        </p:spPr>
        <p:txBody>
          <a:bodyPr wrap="square" rtlCol="0">
            <a:spAutoFit/>
          </a:bodyPr>
          <a:lstStyle/>
          <a:p>
            <a:pPr algn="just"/>
            <a:r>
              <a:rPr lang="en-GB" sz="2400" b="1" dirty="0"/>
              <a:t>Positive prompts:</a:t>
            </a:r>
          </a:p>
          <a:p>
            <a:pPr algn="just"/>
            <a:r>
              <a:rPr lang="en-GB" sz="1600" dirty="0"/>
              <a:t>“ultra-photorealistic: 1.3), extremely high quality </a:t>
            </a:r>
            <a:r>
              <a:rPr lang="en-GB" sz="1600" dirty="0" err="1"/>
              <a:t>highdetail</a:t>
            </a:r>
            <a:r>
              <a:rPr lang="en-GB" sz="1600" dirty="0"/>
              <a:t> RAW </a:t>
            </a:r>
            <a:r>
              <a:rPr lang="en-GB" sz="1600" dirty="0" err="1"/>
              <a:t>color</a:t>
            </a:r>
            <a:r>
              <a:rPr lang="en-GB" sz="1600" dirty="0"/>
              <a:t> photo, in locations, Japan idol, highly detailed symmetrical attractive face, angular symmetrical face, perfect skin, skin pores, dreamy black eyes, reddish-brown plaits hairs, uniform, long legs, </a:t>
            </a:r>
            <a:r>
              <a:rPr lang="en-GB" sz="1600" dirty="0" err="1"/>
              <a:t>thighhigh</a:t>
            </a:r>
            <a:r>
              <a:rPr lang="en-GB" sz="1600" dirty="0"/>
              <a:t> soft focus, (film grain, vivid </a:t>
            </a:r>
            <a:r>
              <a:rPr lang="en-GB" sz="1600" dirty="0" err="1"/>
              <a:t>colors</a:t>
            </a:r>
            <a:r>
              <a:rPr lang="en-GB" sz="1600" dirty="0"/>
              <a:t>, Film emulation, kodak gold </a:t>
            </a:r>
            <a:r>
              <a:rPr lang="en-GB" sz="1600" dirty="0" err="1"/>
              <a:t>portra</a:t>
            </a:r>
            <a:r>
              <a:rPr lang="en-GB" sz="1600" dirty="0"/>
              <a:t> 100, 35mm, canon50 f1,2), Lens Flare, Golden Hour, HD, Cinematic, Beautiful Dynamic Lighting”</a:t>
            </a:r>
          </a:p>
        </p:txBody>
      </p:sp>
      <p:sp>
        <p:nvSpPr>
          <p:cNvPr id="8" name="TextBox 7">
            <a:extLst>
              <a:ext uri="{FF2B5EF4-FFF2-40B4-BE49-F238E27FC236}">
                <a16:creationId xmlns:a16="http://schemas.microsoft.com/office/drawing/2014/main" id="{C2EEA6E0-C5DB-4DB8-C10F-36F1D49BBD4A}"/>
              </a:ext>
            </a:extLst>
          </p:cNvPr>
          <p:cNvSpPr txBox="1"/>
          <p:nvPr/>
        </p:nvSpPr>
        <p:spPr>
          <a:xfrm>
            <a:off x="6601693" y="525446"/>
            <a:ext cx="5514109" cy="6370975"/>
          </a:xfrm>
          <a:prstGeom prst="rect">
            <a:avLst/>
          </a:prstGeom>
          <a:noFill/>
        </p:spPr>
        <p:txBody>
          <a:bodyPr wrap="square">
            <a:spAutoFit/>
          </a:bodyPr>
          <a:lstStyle/>
          <a:p>
            <a:r>
              <a:rPr lang="en-GB" sz="2400" b="1" i="0" u="none" strike="noStrike" baseline="0" dirty="0">
                <a:solidFill>
                  <a:srgbClr val="000000"/>
                </a:solidFill>
              </a:rPr>
              <a:t>Negative prompts: </a:t>
            </a:r>
          </a:p>
          <a:p>
            <a:pPr algn="just"/>
            <a:r>
              <a:rPr lang="en-US" sz="1600" b="0" i="0" u="none" strike="noStrike" baseline="0" dirty="0">
                <a:solidFill>
                  <a:srgbClr val="000000"/>
                </a:solidFill>
              </a:rPr>
              <a:t>“((3d, render, cg, painting, drawing, cartoon, anime, comic:1,2)), bad anatomy, bad hands, text, error, missing fingers, extra digit, fewer digits, cropped, worst quality, signature, watermark, username, blurry, artist name, (long body), bad anatomy, liquid body, malformed, mutated, bad proportions, uncoordinated body, unnatural body, disfigured, ugly, gross proportions, mutation, disfigured, deformed, (mutation), (child:1,2), </a:t>
            </a:r>
            <a:r>
              <a:rPr lang="en-US" sz="1600" b="0" i="0" u="none" strike="noStrike" baseline="0" dirty="0" err="1">
                <a:solidFill>
                  <a:srgbClr val="000000"/>
                </a:solidFill>
              </a:rPr>
              <a:t>b&amp;w</a:t>
            </a:r>
            <a:r>
              <a:rPr lang="en-US" sz="1600" b="0" i="0" u="none" strike="noStrike" baseline="0" dirty="0">
                <a:solidFill>
                  <a:srgbClr val="000000"/>
                </a:solidFill>
              </a:rPr>
              <a:t>, fat, extra nipples, minimalistic, nsfw, </a:t>
            </a:r>
            <a:r>
              <a:rPr lang="en-US" sz="1600" b="0" i="0" u="none" strike="noStrike" baseline="0" dirty="0" err="1">
                <a:solidFill>
                  <a:srgbClr val="000000"/>
                </a:solidFill>
              </a:rPr>
              <a:t>lowres</a:t>
            </a:r>
            <a:r>
              <a:rPr lang="en-US" sz="1600" b="0" i="0" u="none" strike="noStrike" baseline="0" dirty="0">
                <a:solidFill>
                  <a:srgbClr val="000000"/>
                </a:solidFill>
              </a:rPr>
              <a:t>, bad anatomy, bad hands, text, error, missing fingers, extra digit, fewer digits, cropped, worst quality, low quality, normal quality, jpeg artifacts, signature, watermark, username, blurry, disfigured, kitsch, ugly, oversaturated, grain, low-res, Deformed, disfigured, poorly drawn face, mutation, mutated, extra limb, ugly, poorly drawn hands, missing limb, floating limbs, Disconnected limbs, malformed hands, blur, out of focus, long neck, long body, ugly, disgusting, poorly drawn, childish, mutilated, mangled, old, surreal, text, </a:t>
            </a:r>
            <a:r>
              <a:rPr lang="en-US" sz="1600" b="0" i="0" u="none" strike="noStrike" baseline="0" dirty="0" err="1">
                <a:solidFill>
                  <a:srgbClr val="000000"/>
                </a:solidFill>
              </a:rPr>
              <a:t>b&amp;w</a:t>
            </a:r>
            <a:r>
              <a:rPr lang="en-US" sz="1600" b="0" i="0" u="none" strike="noStrike" baseline="0" dirty="0">
                <a:solidFill>
                  <a:srgbClr val="000000"/>
                </a:solidFill>
              </a:rPr>
              <a:t>, monochrome, conjoined twins, multiple heads, extra legs, extra arms, meme, elongated, twisted, fingers, strabismus, heterochromia, closed eyes, blurred, watermark, wedding, group, dark skin, dark-skinned female, tattoos, nude, </a:t>
            </a:r>
            <a:r>
              <a:rPr lang="en-US" sz="1600" b="0" i="0" u="none" strike="noStrike" baseline="0" dirty="0" err="1">
                <a:solidFill>
                  <a:srgbClr val="000000"/>
                </a:solidFill>
              </a:rPr>
              <a:t>lowres</a:t>
            </a:r>
            <a:r>
              <a:rPr lang="en-US" sz="1600" b="0" i="0" u="none" strike="noStrike" baseline="0" dirty="0">
                <a:solidFill>
                  <a:srgbClr val="000000"/>
                </a:solidFill>
              </a:rPr>
              <a:t>, bad anatomy, bad hands, text, error, missing fingers, extra digit, fewer digits, cropped, worst quality, low quality, normal quality, jpeg artifacts, signature, watermark, username, blurry”.</a:t>
            </a:r>
            <a:endParaRPr lang="en-GB" sz="1600" dirty="0"/>
          </a:p>
        </p:txBody>
      </p:sp>
    </p:spTree>
    <p:extLst>
      <p:ext uri="{BB962C8B-B14F-4D97-AF65-F5344CB8AC3E}">
        <p14:creationId xmlns:p14="http://schemas.microsoft.com/office/powerpoint/2010/main" val="2488593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6C9A619-913F-0E00-5841-CE718B5DBD52}"/>
              </a:ext>
            </a:extLst>
          </p:cNvPr>
          <p:cNvPicPr>
            <a:picLocks noChangeAspect="1"/>
          </p:cNvPicPr>
          <p:nvPr/>
        </p:nvPicPr>
        <p:blipFill>
          <a:blip r:embed="rId3"/>
          <a:stretch>
            <a:fillRect/>
          </a:stretch>
        </p:blipFill>
        <p:spPr>
          <a:xfrm>
            <a:off x="0" y="-2385"/>
            <a:ext cx="12192000" cy="6860385"/>
          </a:xfrm>
          <a:prstGeom prst="rect">
            <a:avLst/>
          </a:prstGeom>
        </p:spPr>
      </p:pic>
      <p:pic>
        <p:nvPicPr>
          <p:cNvPr id="6" name="Picture 5">
            <a:extLst>
              <a:ext uri="{FF2B5EF4-FFF2-40B4-BE49-F238E27FC236}">
                <a16:creationId xmlns:a16="http://schemas.microsoft.com/office/drawing/2014/main" id="{F3E3A51D-E20B-565A-3413-5257893B11CE}"/>
              </a:ext>
            </a:extLst>
          </p:cNvPr>
          <p:cNvPicPr>
            <a:picLocks noChangeAspect="1"/>
          </p:cNvPicPr>
          <p:nvPr/>
        </p:nvPicPr>
        <p:blipFill>
          <a:blip r:embed="rId4"/>
          <a:stretch>
            <a:fillRect/>
          </a:stretch>
        </p:blipFill>
        <p:spPr>
          <a:xfrm>
            <a:off x="147373" y="0"/>
            <a:ext cx="3938341" cy="2623783"/>
          </a:xfrm>
          <a:prstGeom prst="rect">
            <a:avLst/>
          </a:prstGeom>
        </p:spPr>
      </p:pic>
      <p:pic>
        <p:nvPicPr>
          <p:cNvPr id="10" name="Picture 9">
            <a:extLst>
              <a:ext uri="{FF2B5EF4-FFF2-40B4-BE49-F238E27FC236}">
                <a16:creationId xmlns:a16="http://schemas.microsoft.com/office/drawing/2014/main" id="{7AC90745-91A3-08CE-103A-27E0D938FB4F}"/>
              </a:ext>
            </a:extLst>
          </p:cNvPr>
          <p:cNvPicPr>
            <a:picLocks noChangeAspect="1"/>
          </p:cNvPicPr>
          <p:nvPr/>
        </p:nvPicPr>
        <p:blipFill>
          <a:blip r:embed="rId5"/>
          <a:stretch>
            <a:fillRect/>
          </a:stretch>
        </p:blipFill>
        <p:spPr>
          <a:xfrm>
            <a:off x="192819" y="4096009"/>
            <a:ext cx="3892895" cy="2623783"/>
          </a:xfrm>
          <a:prstGeom prst="rect">
            <a:avLst/>
          </a:prstGeom>
        </p:spPr>
      </p:pic>
      <p:pic>
        <p:nvPicPr>
          <p:cNvPr id="11" name="Picture 10">
            <a:extLst>
              <a:ext uri="{FF2B5EF4-FFF2-40B4-BE49-F238E27FC236}">
                <a16:creationId xmlns:a16="http://schemas.microsoft.com/office/drawing/2014/main" id="{C5A9D031-F462-DBB6-9699-AA805D3E8087}"/>
              </a:ext>
            </a:extLst>
          </p:cNvPr>
          <p:cNvPicPr>
            <a:picLocks noChangeAspect="1"/>
          </p:cNvPicPr>
          <p:nvPr/>
        </p:nvPicPr>
        <p:blipFill>
          <a:blip r:embed="rId6"/>
          <a:stretch>
            <a:fillRect/>
          </a:stretch>
        </p:blipFill>
        <p:spPr>
          <a:xfrm>
            <a:off x="4085714" y="660522"/>
            <a:ext cx="1954749" cy="1014966"/>
          </a:xfrm>
          <a:prstGeom prst="rect">
            <a:avLst/>
          </a:prstGeom>
        </p:spPr>
      </p:pic>
      <p:sp>
        <p:nvSpPr>
          <p:cNvPr id="13" name="Arrow: Up-Down 12">
            <a:extLst>
              <a:ext uri="{FF2B5EF4-FFF2-40B4-BE49-F238E27FC236}">
                <a16:creationId xmlns:a16="http://schemas.microsoft.com/office/drawing/2014/main" id="{C3F4FEC3-748C-A7FB-5EE0-80FFB50C20E9}"/>
              </a:ext>
            </a:extLst>
          </p:cNvPr>
          <p:cNvSpPr/>
          <p:nvPr/>
        </p:nvSpPr>
        <p:spPr>
          <a:xfrm>
            <a:off x="9847867" y="862916"/>
            <a:ext cx="510414" cy="5129782"/>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5E21E776-2C84-EA43-B19F-491C57A7F6C8}"/>
              </a:ext>
            </a:extLst>
          </p:cNvPr>
          <p:cNvPicPr>
            <a:picLocks noChangeAspect="1"/>
          </p:cNvPicPr>
          <p:nvPr/>
        </p:nvPicPr>
        <p:blipFill>
          <a:blip r:embed="rId7"/>
          <a:stretch>
            <a:fillRect/>
          </a:stretch>
        </p:blipFill>
        <p:spPr>
          <a:xfrm>
            <a:off x="4085714" y="4361936"/>
            <a:ext cx="1237246" cy="1390595"/>
          </a:xfrm>
          <a:prstGeom prst="rect">
            <a:avLst/>
          </a:prstGeom>
        </p:spPr>
      </p:pic>
      <p:sp>
        <p:nvSpPr>
          <p:cNvPr id="20" name="TextBox 19">
            <a:extLst>
              <a:ext uri="{FF2B5EF4-FFF2-40B4-BE49-F238E27FC236}">
                <a16:creationId xmlns:a16="http://schemas.microsoft.com/office/drawing/2014/main" id="{EAEFDF57-0C38-F4BE-24E6-FE9AF4D4AE99}"/>
              </a:ext>
            </a:extLst>
          </p:cNvPr>
          <p:cNvSpPr txBox="1"/>
          <p:nvPr/>
        </p:nvSpPr>
        <p:spPr>
          <a:xfrm>
            <a:off x="8140587" y="104363"/>
            <a:ext cx="3938341" cy="707886"/>
          </a:xfrm>
          <a:prstGeom prst="rect">
            <a:avLst/>
          </a:prstGeom>
          <a:noFill/>
        </p:spPr>
        <p:txBody>
          <a:bodyPr wrap="square" rtlCol="0">
            <a:spAutoFit/>
          </a:bodyPr>
          <a:lstStyle/>
          <a:p>
            <a:r>
              <a:rPr lang="en-US" sz="4000" b="1" dirty="0"/>
              <a:t>“</a:t>
            </a:r>
            <a:r>
              <a:rPr lang="en-US" sz="3600" b="1" dirty="0"/>
              <a:t>platonic” standard</a:t>
            </a:r>
            <a:endParaRPr lang="en-GB" sz="3600" b="1" dirty="0"/>
          </a:p>
        </p:txBody>
      </p:sp>
      <p:sp>
        <p:nvSpPr>
          <p:cNvPr id="21" name="TextBox 20">
            <a:extLst>
              <a:ext uri="{FF2B5EF4-FFF2-40B4-BE49-F238E27FC236}">
                <a16:creationId xmlns:a16="http://schemas.microsoft.com/office/drawing/2014/main" id="{36839929-5F25-7716-D86F-07EB8D08CA8C}"/>
              </a:ext>
            </a:extLst>
          </p:cNvPr>
          <p:cNvSpPr txBox="1"/>
          <p:nvPr/>
        </p:nvSpPr>
        <p:spPr>
          <a:xfrm>
            <a:off x="6819629" y="941791"/>
            <a:ext cx="3043451" cy="584775"/>
          </a:xfrm>
          <a:prstGeom prst="rect">
            <a:avLst/>
          </a:prstGeom>
          <a:noFill/>
        </p:spPr>
        <p:txBody>
          <a:bodyPr wrap="square" rtlCol="0">
            <a:spAutoFit/>
          </a:bodyPr>
          <a:lstStyle/>
          <a:p>
            <a:pPr algn="ctr"/>
            <a:r>
              <a:rPr lang="en-US" sz="3200" b="1" u="sng" dirty="0"/>
              <a:t>Generation</a:t>
            </a:r>
            <a:endParaRPr lang="en-GB" sz="3200" b="1" u="sng" dirty="0"/>
          </a:p>
        </p:txBody>
      </p:sp>
      <p:sp>
        <p:nvSpPr>
          <p:cNvPr id="22" name="TextBox 21">
            <a:extLst>
              <a:ext uri="{FF2B5EF4-FFF2-40B4-BE49-F238E27FC236}">
                <a16:creationId xmlns:a16="http://schemas.microsoft.com/office/drawing/2014/main" id="{78623677-BA5A-C022-DB52-20ED9EAC1120}"/>
              </a:ext>
            </a:extLst>
          </p:cNvPr>
          <p:cNvSpPr txBox="1"/>
          <p:nvPr/>
        </p:nvSpPr>
        <p:spPr>
          <a:xfrm>
            <a:off x="6804416" y="4764845"/>
            <a:ext cx="3043451" cy="584775"/>
          </a:xfrm>
          <a:prstGeom prst="rect">
            <a:avLst/>
          </a:prstGeom>
          <a:noFill/>
        </p:spPr>
        <p:txBody>
          <a:bodyPr wrap="square" rtlCol="0">
            <a:spAutoFit/>
          </a:bodyPr>
          <a:lstStyle/>
          <a:p>
            <a:pPr algn="ctr"/>
            <a:r>
              <a:rPr lang="en-US" sz="3200" b="1" u="sng" dirty="0"/>
              <a:t>Creation</a:t>
            </a:r>
            <a:endParaRPr lang="en-GB" sz="3200" b="1" u="sng" dirty="0"/>
          </a:p>
        </p:txBody>
      </p:sp>
      <p:sp>
        <p:nvSpPr>
          <p:cNvPr id="23" name="TextBox 22">
            <a:extLst>
              <a:ext uri="{FF2B5EF4-FFF2-40B4-BE49-F238E27FC236}">
                <a16:creationId xmlns:a16="http://schemas.microsoft.com/office/drawing/2014/main" id="{562F1999-7565-D55D-3C22-8FF88BF7D789}"/>
              </a:ext>
            </a:extLst>
          </p:cNvPr>
          <p:cNvSpPr txBox="1"/>
          <p:nvPr/>
        </p:nvSpPr>
        <p:spPr>
          <a:xfrm>
            <a:off x="7874758" y="5942031"/>
            <a:ext cx="4393861" cy="707886"/>
          </a:xfrm>
          <a:prstGeom prst="rect">
            <a:avLst/>
          </a:prstGeom>
          <a:noFill/>
        </p:spPr>
        <p:txBody>
          <a:bodyPr wrap="square" rtlCol="0">
            <a:spAutoFit/>
          </a:bodyPr>
          <a:lstStyle/>
          <a:p>
            <a:r>
              <a:rPr lang="en-US" sz="4000" b="1" dirty="0"/>
              <a:t>humanistic</a:t>
            </a:r>
            <a:r>
              <a:rPr lang="en-US" sz="3600" b="1" dirty="0"/>
              <a:t> standard</a:t>
            </a:r>
            <a:endParaRPr lang="en-GB" sz="3600" b="1" dirty="0"/>
          </a:p>
        </p:txBody>
      </p:sp>
    </p:spTree>
    <p:extLst>
      <p:ext uri="{BB962C8B-B14F-4D97-AF65-F5344CB8AC3E}">
        <p14:creationId xmlns:p14="http://schemas.microsoft.com/office/powerpoint/2010/main" val="944632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57D1F5-531C-3B36-ED28-B0270435D360}"/>
              </a:ext>
            </a:extLst>
          </p:cNvPr>
          <p:cNvSpPr>
            <a:spLocks noGrp="1"/>
          </p:cNvSpPr>
          <p:nvPr>
            <p:ph idx="1"/>
          </p:nvPr>
        </p:nvSpPr>
        <p:spPr>
          <a:xfrm>
            <a:off x="122829" y="191070"/>
            <a:ext cx="11928144" cy="6666930"/>
          </a:xfrm>
        </p:spPr>
        <p:txBody>
          <a:bodyPr>
            <a:normAutofit lnSpcReduction="10000"/>
          </a:bodyPr>
          <a:lstStyle/>
          <a:p>
            <a:pPr marL="0" indent="0">
              <a:buNone/>
            </a:pPr>
            <a:r>
              <a:rPr lang="en-US" b="1" dirty="0"/>
              <a:t>Manifesto: </a:t>
            </a:r>
          </a:p>
          <a:p>
            <a:pPr marL="0" indent="0">
              <a:buNone/>
            </a:pPr>
            <a:r>
              <a:rPr lang="en-US" dirty="0"/>
              <a:t>1. </a:t>
            </a:r>
            <a:r>
              <a:rPr lang="en-US" dirty="0" err="1"/>
              <a:t>gAI</a:t>
            </a:r>
            <a:r>
              <a:rPr lang="en-US" dirty="0"/>
              <a:t> images are not original </a:t>
            </a:r>
          </a:p>
          <a:p>
            <a:pPr marL="0" indent="0">
              <a:buNone/>
            </a:pPr>
            <a:r>
              <a:rPr lang="en-US" dirty="0"/>
              <a:t>2. Reintroduce formalities</a:t>
            </a:r>
          </a:p>
          <a:p>
            <a:pPr marL="0" indent="0">
              <a:buNone/>
            </a:pPr>
            <a:r>
              <a:rPr lang="en-US" dirty="0"/>
              <a:t>3. Copyright register should become the training data and vice versa</a:t>
            </a:r>
          </a:p>
          <a:p>
            <a:pPr marL="0" indent="0">
              <a:buNone/>
            </a:pPr>
            <a:r>
              <a:rPr lang="en-US" dirty="0"/>
              <a:t>4. Remuneration depending on use of the work</a:t>
            </a:r>
          </a:p>
          <a:p>
            <a:pPr marL="0" indent="0">
              <a:buNone/>
            </a:pPr>
            <a:r>
              <a:rPr lang="en-US" dirty="0"/>
              <a:t>5. Signature styles should be protected</a:t>
            </a:r>
          </a:p>
          <a:p>
            <a:pPr marL="0" indent="0">
              <a:buNone/>
            </a:pPr>
            <a:r>
              <a:rPr lang="en-US" dirty="0"/>
              <a:t>6. </a:t>
            </a:r>
            <a:r>
              <a:rPr lang="en-US" dirty="0" err="1"/>
              <a:t>gAI</a:t>
            </a:r>
            <a:r>
              <a:rPr lang="en-US" dirty="0"/>
              <a:t> content need to be labelled</a:t>
            </a:r>
          </a:p>
          <a:p>
            <a:pPr marL="0" indent="0">
              <a:buNone/>
            </a:pPr>
            <a:r>
              <a:rPr lang="en-US" dirty="0"/>
              <a:t>7. Filter </a:t>
            </a:r>
            <a:r>
              <a:rPr lang="en-US" dirty="0" err="1"/>
              <a:t>gAI</a:t>
            </a:r>
            <a:r>
              <a:rPr lang="en-US" dirty="0"/>
              <a:t> output that mimics works in the training data</a:t>
            </a:r>
          </a:p>
          <a:p>
            <a:pPr marL="0" indent="0">
              <a:buNone/>
            </a:pPr>
            <a:r>
              <a:rPr lang="en-US" dirty="0"/>
              <a:t>8. It is not a given that training LLM is fair use</a:t>
            </a:r>
          </a:p>
          <a:p>
            <a:pPr marL="0" indent="0">
              <a:buNone/>
            </a:pPr>
            <a:endParaRPr lang="en-US" dirty="0"/>
          </a:p>
          <a:p>
            <a:pPr marL="0" indent="0">
              <a:buNone/>
            </a:pPr>
            <a:endParaRPr lang="en-US" dirty="0"/>
          </a:p>
          <a:p>
            <a:pPr marL="0" indent="0">
              <a:buNone/>
            </a:pPr>
            <a:r>
              <a:rPr lang="en-US" sz="3200" b="1" dirty="0"/>
              <a:t>Danny Friedmann, Copyright as Affirmative Action for Human Authors Until the Singularity, GRUR International, Volume 73, Issue 1, January 2024, Pages 1–2</a:t>
            </a:r>
            <a:endParaRPr lang="en-GB" sz="3200" b="1" dirty="0"/>
          </a:p>
        </p:txBody>
      </p:sp>
      <p:pic>
        <p:nvPicPr>
          <p:cNvPr id="5" name="Picture 4">
            <a:extLst>
              <a:ext uri="{FF2B5EF4-FFF2-40B4-BE49-F238E27FC236}">
                <a16:creationId xmlns:a16="http://schemas.microsoft.com/office/drawing/2014/main" id="{6952DAAD-2E90-357A-F0F4-1806D3B69E35}"/>
              </a:ext>
            </a:extLst>
          </p:cNvPr>
          <p:cNvPicPr>
            <a:picLocks noChangeAspect="1"/>
          </p:cNvPicPr>
          <p:nvPr/>
        </p:nvPicPr>
        <p:blipFill>
          <a:blip r:embed="rId3"/>
          <a:stretch>
            <a:fillRect/>
          </a:stretch>
        </p:blipFill>
        <p:spPr>
          <a:xfrm>
            <a:off x="8816454" y="2059029"/>
            <a:ext cx="3234519" cy="3212212"/>
          </a:xfrm>
          <a:prstGeom prst="rect">
            <a:avLst/>
          </a:prstGeom>
        </p:spPr>
      </p:pic>
    </p:spTree>
    <p:extLst>
      <p:ext uri="{BB962C8B-B14F-4D97-AF65-F5344CB8AC3E}">
        <p14:creationId xmlns:p14="http://schemas.microsoft.com/office/powerpoint/2010/main" val="1353386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FD22D7-400A-3EFA-8E02-CF896D4B3BC7}"/>
              </a:ext>
            </a:extLst>
          </p:cNvPr>
          <p:cNvPicPr>
            <a:picLocks noChangeAspect="1"/>
          </p:cNvPicPr>
          <p:nvPr/>
        </p:nvPicPr>
        <p:blipFill>
          <a:blip r:embed="rId3"/>
          <a:stretch>
            <a:fillRect/>
          </a:stretch>
        </p:blipFill>
        <p:spPr>
          <a:xfrm>
            <a:off x="5884966" y="-3903"/>
            <a:ext cx="4311979" cy="6950233"/>
          </a:xfrm>
          <a:prstGeom prst="rect">
            <a:avLst/>
          </a:prstGeom>
        </p:spPr>
      </p:pic>
      <p:pic>
        <p:nvPicPr>
          <p:cNvPr id="16" name="Picture 15">
            <a:extLst>
              <a:ext uri="{FF2B5EF4-FFF2-40B4-BE49-F238E27FC236}">
                <a16:creationId xmlns:a16="http://schemas.microsoft.com/office/drawing/2014/main" id="{6D03566B-8979-0E18-88C8-AF2495F261C1}"/>
              </a:ext>
            </a:extLst>
          </p:cNvPr>
          <p:cNvPicPr>
            <a:picLocks noChangeAspect="1"/>
          </p:cNvPicPr>
          <p:nvPr/>
        </p:nvPicPr>
        <p:blipFill>
          <a:blip r:embed="rId4"/>
          <a:stretch>
            <a:fillRect/>
          </a:stretch>
        </p:blipFill>
        <p:spPr>
          <a:xfrm>
            <a:off x="2252855" y="0"/>
            <a:ext cx="3632111" cy="6858000"/>
          </a:xfrm>
          <a:prstGeom prst="rect">
            <a:avLst/>
          </a:prstGeom>
        </p:spPr>
      </p:pic>
    </p:spTree>
    <p:extLst>
      <p:ext uri="{BB962C8B-B14F-4D97-AF65-F5344CB8AC3E}">
        <p14:creationId xmlns:p14="http://schemas.microsoft.com/office/powerpoint/2010/main" val="3043287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BA5C8-BE87-E769-58B5-F23BBB689C34}"/>
              </a:ext>
            </a:extLst>
          </p:cNvPr>
          <p:cNvSpPr>
            <a:spLocks noGrp="1"/>
          </p:cNvSpPr>
          <p:nvPr>
            <p:ph type="title"/>
          </p:nvPr>
        </p:nvSpPr>
        <p:spPr>
          <a:xfrm>
            <a:off x="55414" y="299604"/>
            <a:ext cx="11790218" cy="1325563"/>
          </a:xfrm>
        </p:spPr>
        <p:txBody>
          <a:bodyPr/>
          <a:lstStyle/>
          <a:p>
            <a:pPr algn="ctr"/>
            <a:r>
              <a:rPr lang="en-US" b="1" dirty="0"/>
              <a:t>USCO must have access to database of </a:t>
            </a:r>
            <a:br>
              <a:rPr lang="en-US" b="1" dirty="0"/>
            </a:br>
            <a:r>
              <a:rPr lang="en-US" b="1" dirty="0"/>
              <a:t>AI-service providers</a:t>
            </a:r>
            <a:endParaRPr lang="en-GB" b="1" dirty="0"/>
          </a:p>
        </p:txBody>
      </p:sp>
      <p:pic>
        <p:nvPicPr>
          <p:cNvPr id="4" name="Picture 3">
            <a:extLst>
              <a:ext uri="{FF2B5EF4-FFF2-40B4-BE49-F238E27FC236}">
                <a16:creationId xmlns:a16="http://schemas.microsoft.com/office/drawing/2014/main" id="{BB7F8883-B4EB-4A3A-24FD-B55BF76B2C81}"/>
              </a:ext>
            </a:extLst>
          </p:cNvPr>
          <p:cNvPicPr>
            <a:picLocks noChangeAspect="1"/>
          </p:cNvPicPr>
          <p:nvPr/>
        </p:nvPicPr>
        <p:blipFill>
          <a:blip r:embed="rId3"/>
          <a:stretch>
            <a:fillRect/>
          </a:stretch>
        </p:blipFill>
        <p:spPr>
          <a:xfrm>
            <a:off x="8848292" y="2357435"/>
            <a:ext cx="2143125" cy="2143125"/>
          </a:xfrm>
          <a:prstGeom prst="rect">
            <a:avLst/>
          </a:prstGeom>
        </p:spPr>
      </p:pic>
      <p:pic>
        <p:nvPicPr>
          <p:cNvPr id="5" name="Picture 4">
            <a:extLst>
              <a:ext uri="{FF2B5EF4-FFF2-40B4-BE49-F238E27FC236}">
                <a16:creationId xmlns:a16="http://schemas.microsoft.com/office/drawing/2014/main" id="{379C5E56-50B6-9EA7-BB79-074AE0E251A2}"/>
              </a:ext>
            </a:extLst>
          </p:cNvPr>
          <p:cNvPicPr>
            <a:picLocks noChangeAspect="1"/>
          </p:cNvPicPr>
          <p:nvPr/>
        </p:nvPicPr>
        <p:blipFill>
          <a:blip r:embed="rId4"/>
          <a:stretch>
            <a:fillRect/>
          </a:stretch>
        </p:blipFill>
        <p:spPr>
          <a:xfrm>
            <a:off x="368446" y="2789815"/>
            <a:ext cx="2933700" cy="1562100"/>
          </a:xfrm>
          <a:prstGeom prst="rect">
            <a:avLst/>
          </a:prstGeom>
        </p:spPr>
      </p:pic>
      <p:sp>
        <p:nvSpPr>
          <p:cNvPr id="6" name="Arrow: Right 5">
            <a:extLst>
              <a:ext uri="{FF2B5EF4-FFF2-40B4-BE49-F238E27FC236}">
                <a16:creationId xmlns:a16="http://schemas.microsoft.com/office/drawing/2014/main" id="{D56E4F50-EDA1-C358-BDAB-DF42937CD105}"/>
              </a:ext>
            </a:extLst>
          </p:cNvPr>
          <p:cNvSpPr/>
          <p:nvPr/>
        </p:nvSpPr>
        <p:spPr>
          <a:xfrm>
            <a:off x="2272145" y="3429000"/>
            <a:ext cx="180110" cy="6026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Right 6">
            <a:extLst>
              <a:ext uri="{FF2B5EF4-FFF2-40B4-BE49-F238E27FC236}">
                <a16:creationId xmlns:a16="http://schemas.microsoft.com/office/drawing/2014/main" id="{E9166CC2-C80D-1C51-ECD4-0684FD36B9E2}"/>
              </a:ext>
            </a:extLst>
          </p:cNvPr>
          <p:cNvSpPr/>
          <p:nvPr/>
        </p:nvSpPr>
        <p:spPr>
          <a:xfrm>
            <a:off x="2909450" y="3127662"/>
            <a:ext cx="6082145" cy="6026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2790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07842-97C2-E038-7904-1D54C2B5D98D}"/>
              </a:ext>
            </a:extLst>
          </p:cNvPr>
          <p:cNvSpPr>
            <a:spLocks noGrp="1"/>
          </p:cNvSpPr>
          <p:nvPr>
            <p:ph type="title"/>
          </p:nvPr>
        </p:nvSpPr>
        <p:spPr>
          <a:xfrm>
            <a:off x="332509" y="365125"/>
            <a:ext cx="11734800" cy="1325563"/>
          </a:xfrm>
        </p:spPr>
        <p:txBody>
          <a:bodyPr/>
          <a:lstStyle/>
          <a:p>
            <a:r>
              <a:rPr lang="en-US" b="1" dirty="0"/>
              <a:t>Danny Friedmann, </a:t>
            </a:r>
            <a:r>
              <a:rPr lang="en-US" b="1" i="1" dirty="0"/>
              <a:t>Creation and Generation Copyright Standards</a:t>
            </a:r>
            <a:endParaRPr lang="en-GB" b="1" i="1" dirty="0"/>
          </a:p>
        </p:txBody>
      </p:sp>
      <p:pic>
        <p:nvPicPr>
          <p:cNvPr id="5" name="Picture 4">
            <a:extLst>
              <a:ext uri="{FF2B5EF4-FFF2-40B4-BE49-F238E27FC236}">
                <a16:creationId xmlns:a16="http://schemas.microsoft.com/office/drawing/2014/main" id="{12CAFE64-9B75-5E15-F7B0-45619C92A30D}"/>
              </a:ext>
            </a:extLst>
          </p:cNvPr>
          <p:cNvPicPr>
            <a:picLocks noChangeAspect="1"/>
          </p:cNvPicPr>
          <p:nvPr/>
        </p:nvPicPr>
        <p:blipFill>
          <a:blip r:embed="rId3"/>
          <a:stretch>
            <a:fillRect/>
          </a:stretch>
        </p:blipFill>
        <p:spPr>
          <a:xfrm>
            <a:off x="7496432" y="2186974"/>
            <a:ext cx="4363059" cy="4305901"/>
          </a:xfrm>
          <a:prstGeom prst="rect">
            <a:avLst/>
          </a:prstGeom>
        </p:spPr>
      </p:pic>
      <p:sp>
        <p:nvSpPr>
          <p:cNvPr id="6" name="TextBox 5">
            <a:extLst>
              <a:ext uri="{FF2B5EF4-FFF2-40B4-BE49-F238E27FC236}">
                <a16:creationId xmlns:a16="http://schemas.microsoft.com/office/drawing/2014/main" id="{99E4AC5D-B287-CB3D-EE9C-6A2949097ED6}"/>
              </a:ext>
            </a:extLst>
          </p:cNvPr>
          <p:cNvSpPr txBox="1"/>
          <p:nvPr/>
        </p:nvSpPr>
        <p:spPr>
          <a:xfrm>
            <a:off x="207817" y="2452254"/>
            <a:ext cx="7163923" cy="2062103"/>
          </a:xfrm>
          <a:prstGeom prst="rect">
            <a:avLst/>
          </a:prstGeom>
          <a:noFill/>
        </p:spPr>
        <p:txBody>
          <a:bodyPr wrap="square" rtlCol="0">
            <a:spAutoFit/>
          </a:bodyPr>
          <a:lstStyle/>
          <a:p>
            <a:r>
              <a:rPr lang="en-US" sz="3200" dirty="0"/>
              <a:t>New York University Journal of Intellectual Property and Entertainment Law, forthcoming 2024, available at SSRN: </a:t>
            </a:r>
            <a:r>
              <a:rPr lang="en-US" sz="3200" dirty="0">
                <a:hlinkClick r:id="rId4"/>
              </a:rPr>
              <a:t>https://ssrn.com/abstract=4770924</a:t>
            </a:r>
            <a:r>
              <a:rPr lang="en-US" sz="3200" dirty="0"/>
              <a:t> </a:t>
            </a:r>
            <a:endParaRPr lang="en-GB" sz="3200" dirty="0"/>
          </a:p>
        </p:txBody>
      </p:sp>
    </p:spTree>
    <p:extLst>
      <p:ext uri="{BB962C8B-B14F-4D97-AF65-F5344CB8AC3E}">
        <p14:creationId xmlns:p14="http://schemas.microsoft.com/office/powerpoint/2010/main" val="1571236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BA5C8-BE87-E769-58B5-F23BBB689C34}"/>
              </a:ext>
            </a:extLst>
          </p:cNvPr>
          <p:cNvSpPr>
            <a:spLocks noGrp="1"/>
          </p:cNvSpPr>
          <p:nvPr>
            <p:ph type="title"/>
          </p:nvPr>
        </p:nvSpPr>
        <p:spPr>
          <a:xfrm>
            <a:off x="55414" y="299604"/>
            <a:ext cx="11790218" cy="1325563"/>
          </a:xfrm>
        </p:spPr>
        <p:txBody>
          <a:bodyPr/>
          <a:lstStyle/>
          <a:p>
            <a:pPr algn="ctr"/>
            <a:r>
              <a:rPr lang="en-US" b="1" dirty="0"/>
              <a:t>AI-service providers must have access to database of USCO  </a:t>
            </a:r>
            <a:endParaRPr lang="en-GB" b="1" dirty="0"/>
          </a:p>
        </p:txBody>
      </p:sp>
      <p:pic>
        <p:nvPicPr>
          <p:cNvPr id="4" name="Picture 3">
            <a:extLst>
              <a:ext uri="{FF2B5EF4-FFF2-40B4-BE49-F238E27FC236}">
                <a16:creationId xmlns:a16="http://schemas.microsoft.com/office/drawing/2014/main" id="{BB7F8883-B4EB-4A3A-24FD-B55BF76B2C81}"/>
              </a:ext>
            </a:extLst>
          </p:cNvPr>
          <p:cNvPicPr>
            <a:picLocks noChangeAspect="1"/>
          </p:cNvPicPr>
          <p:nvPr/>
        </p:nvPicPr>
        <p:blipFill>
          <a:blip r:embed="rId3"/>
          <a:stretch>
            <a:fillRect/>
          </a:stretch>
        </p:blipFill>
        <p:spPr>
          <a:xfrm>
            <a:off x="8723602" y="2357437"/>
            <a:ext cx="2143125" cy="2143125"/>
          </a:xfrm>
          <a:prstGeom prst="rect">
            <a:avLst/>
          </a:prstGeom>
        </p:spPr>
      </p:pic>
      <p:pic>
        <p:nvPicPr>
          <p:cNvPr id="5" name="Picture 4">
            <a:extLst>
              <a:ext uri="{FF2B5EF4-FFF2-40B4-BE49-F238E27FC236}">
                <a16:creationId xmlns:a16="http://schemas.microsoft.com/office/drawing/2014/main" id="{379C5E56-50B6-9EA7-BB79-074AE0E251A2}"/>
              </a:ext>
            </a:extLst>
          </p:cNvPr>
          <p:cNvPicPr>
            <a:picLocks noChangeAspect="1"/>
          </p:cNvPicPr>
          <p:nvPr/>
        </p:nvPicPr>
        <p:blipFill>
          <a:blip r:embed="rId4"/>
          <a:stretch>
            <a:fillRect/>
          </a:stretch>
        </p:blipFill>
        <p:spPr>
          <a:xfrm>
            <a:off x="368446" y="2789815"/>
            <a:ext cx="2933700" cy="1562100"/>
          </a:xfrm>
          <a:prstGeom prst="rect">
            <a:avLst/>
          </a:prstGeom>
        </p:spPr>
      </p:pic>
      <p:sp>
        <p:nvSpPr>
          <p:cNvPr id="6" name="Arrow: Right 5">
            <a:extLst>
              <a:ext uri="{FF2B5EF4-FFF2-40B4-BE49-F238E27FC236}">
                <a16:creationId xmlns:a16="http://schemas.microsoft.com/office/drawing/2014/main" id="{D56E4F50-EDA1-C358-BDAB-DF42937CD105}"/>
              </a:ext>
            </a:extLst>
          </p:cNvPr>
          <p:cNvSpPr/>
          <p:nvPr/>
        </p:nvSpPr>
        <p:spPr>
          <a:xfrm>
            <a:off x="2272145" y="3429000"/>
            <a:ext cx="180110" cy="6026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Right 7">
            <a:extLst>
              <a:ext uri="{FF2B5EF4-FFF2-40B4-BE49-F238E27FC236}">
                <a16:creationId xmlns:a16="http://schemas.microsoft.com/office/drawing/2014/main" id="{2841D26E-18A7-FB5C-B284-F841435425E7}"/>
              </a:ext>
            </a:extLst>
          </p:cNvPr>
          <p:cNvSpPr/>
          <p:nvPr/>
        </p:nvSpPr>
        <p:spPr>
          <a:xfrm rot="10800000">
            <a:off x="2807711" y="3127663"/>
            <a:ext cx="6082145" cy="6026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3295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87991-8935-871E-638C-4CCBCE3EACC1}"/>
              </a:ext>
            </a:extLst>
          </p:cNvPr>
          <p:cNvSpPr>
            <a:spLocks noGrp="1"/>
          </p:cNvSpPr>
          <p:nvPr>
            <p:ph type="title"/>
          </p:nvPr>
        </p:nvSpPr>
        <p:spPr>
          <a:xfrm>
            <a:off x="699861" y="270129"/>
            <a:ext cx="10327530" cy="412260"/>
          </a:xfrm>
        </p:spPr>
        <p:txBody>
          <a:bodyPr>
            <a:noAutofit/>
          </a:bodyPr>
          <a:lstStyle/>
          <a:p>
            <a:pPr algn="ctr"/>
            <a:r>
              <a:rPr lang="en-US" sz="4000" b="1" dirty="0"/>
              <a:t>Conclusion</a:t>
            </a:r>
            <a:endParaRPr lang="en-GB" sz="4000" b="1" dirty="0"/>
          </a:p>
        </p:txBody>
      </p:sp>
      <p:sp>
        <p:nvSpPr>
          <p:cNvPr id="3" name="Content Placeholder 2">
            <a:extLst>
              <a:ext uri="{FF2B5EF4-FFF2-40B4-BE49-F238E27FC236}">
                <a16:creationId xmlns:a16="http://schemas.microsoft.com/office/drawing/2014/main" id="{FB4BA18A-2B0C-B67D-A296-D128FA018EE2}"/>
              </a:ext>
            </a:extLst>
          </p:cNvPr>
          <p:cNvSpPr>
            <a:spLocks noGrp="1"/>
          </p:cNvSpPr>
          <p:nvPr>
            <p:ph idx="1"/>
          </p:nvPr>
        </p:nvSpPr>
        <p:spPr>
          <a:xfrm>
            <a:off x="0" y="832513"/>
            <a:ext cx="12192000" cy="5987371"/>
          </a:xfrm>
        </p:spPr>
        <p:txBody>
          <a:bodyPr>
            <a:normAutofit/>
          </a:bodyPr>
          <a:lstStyle/>
          <a:p>
            <a:pPr marL="514350" indent="-514350">
              <a:buAutoNum type="arabicPeriod"/>
            </a:pPr>
            <a:r>
              <a:rPr lang="en-US" b="1" dirty="0"/>
              <a:t>The Office and Court should be upfront about </a:t>
            </a:r>
            <a:r>
              <a:rPr lang="en-US" b="1" u="sng" dirty="0"/>
              <a:t>double standard</a:t>
            </a:r>
            <a:r>
              <a:rPr lang="en-US" b="1" dirty="0"/>
              <a:t>;</a:t>
            </a:r>
          </a:p>
          <a:p>
            <a:pPr marL="0" indent="0">
              <a:buNone/>
            </a:pPr>
            <a:endParaRPr lang="en-US" b="1" dirty="0"/>
          </a:p>
          <a:p>
            <a:pPr marL="0" indent="0">
              <a:buNone/>
            </a:pPr>
            <a:r>
              <a:rPr lang="en-US" b="1" dirty="0"/>
              <a:t>2. A </a:t>
            </a:r>
            <a:r>
              <a:rPr lang="en-US" b="1" u="sng" dirty="0"/>
              <a:t>dual standard</a:t>
            </a:r>
            <a:r>
              <a:rPr lang="en-US" b="1" dirty="0"/>
              <a:t> is not necessarily bad (preferential treatment for human authors);</a:t>
            </a:r>
          </a:p>
          <a:p>
            <a:pPr marL="0" indent="0">
              <a:buNone/>
            </a:pPr>
            <a:endParaRPr lang="en-US" b="1" dirty="0"/>
          </a:p>
          <a:p>
            <a:pPr marL="0" indent="0">
              <a:buNone/>
            </a:pPr>
            <a:r>
              <a:rPr lang="en-US" b="1" dirty="0"/>
              <a:t>3. </a:t>
            </a:r>
            <a:r>
              <a:rPr lang="en-US" b="1" u="sng" dirty="0"/>
              <a:t>Moratorium</a:t>
            </a:r>
            <a:r>
              <a:rPr lang="en-US" b="1" dirty="0"/>
              <a:t> for the protection of AI-generated images until we can </a:t>
            </a:r>
            <a:r>
              <a:rPr lang="en-US" b="1" u="sng" dirty="0"/>
              <a:t>distinguish</a:t>
            </a:r>
            <a:r>
              <a:rPr lang="en-US" b="1" dirty="0"/>
              <a:t> between creation and generation;</a:t>
            </a:r>
          </a:p>
          <a:p>
            <a:pPr marL="0" indent="0">
              <a:buNone/>
            </a:pPr>
            <a:endParaRPr lang="en-US" b="1" dirty="0"/>
          </a:p>
          <a:p>
            <a:pPr marL="0" indent="0">
              <a:buNone/>
            </a:pPr>
            <a:r>
              <a:rPr lang="en-US" b="1" dirty="0"/>
              <a:t>4. Give </a:t>
            </a:r>
            <a:r>
              <a:rPr lang="en-US" b="1" u="sng" dirty="0"/>
              <a:t>access</a:t>
            </a:r>
            <a:r>
              <a:rPr lang="en-US" b="1" dirty="0"/>
              <a:t> to the Office of the AI-service providers databases</a:t>
            </a:r>
          </a:p>
          <a:p>
            <a:pPr marL="0" indent="0">
              <a:buNone/>
            </a:pPr>
            <a:endParaRPr lang="en-US" b="1" dirty="0"/>
          </a:p>
          <a:p>
            <a:pPr marL="0" indent="0">
              <a:buNone/>
            </a:pPr>
            <a:r>
              <a:rPr lang="en-US" b="1" dirty="0"/>
              <a:t>5. Give </a:t>
            </a:r>
            <a:r>
              <a:rPr lang="en-US" b="1" u="sng" dirty="0"/>
              <a:t>access</a:t>
            </a:r>
            <a:r>
              <a:rPr lang="en-US" b="1" dirty="0"/>
              <a:t> to the AI-service providers of the Office’s register to enrich their training data with metadata.</a:t>
            </a:r>
          </a:p>
          <a:p>
            <a:pPr marL="0" indent="0">
              <a:buNone/>
            </a:pPr>
            <a:endParaRPr lang="en-US" b="1" dirty="0"/>
          </a:p>
        </p:txBody>
      </p:sp>
    </p:spTree>
    <p:extLst>
      <p:ext uri="{BB962C8B-B14F-4D97-AF65-F5344CB8AC3E}">
        <p14:creationId xmlns:p14="http://schemas.microsoft.com/office/powerpoint/2010/main" val="2285905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331891-1DE1-CA00-226A-84A62AA8709F}"/>
              </a:ext>
            </a:extLst>
          </p:cNvPr>
          <p:cNvPicPr>
            <a:picLocks noChangeAspect="1"/>
          </p:cNvPicPr>
          <p:nvPr/>
        </p:nvPicPr>
        <p:blipFill>
          <a:blip r:embed="rId3"/>
          <a:stretch>
            <a:fillRect/>
          </a:stretch>
        </p:blipFill>
        <p:spPr>
          <a:xfrm>
            <a:off x="5334000" y="0"/>
            <a:ext cx="6858000" cy="6858000"/>
          </a:xfrm>
          <a:prstGeom prst="rect">
            <a:avLst/>
          </a:prstGeom>
        </p:spPr>
      </p:pic>
      <p:sp>
        <p:nvSpPr>
          <p:cNvPr id="6" name="TextBox 5">
            <a:extLst>
              <a:ext uri="{FF2B5EF4-FFF2-40B4-BE49-F238E27FC236}">
                <a16:creationId xmlns:a16="http://schemas.microsoft.com/office/drawing/2014/main" id="{A6F17C82-64D4-068C-BE9D-4E8435055830}"/>
              </a:ext>
            </a:extLst>
          </p:cNvPr>
          <p:cNvSpPr txBox="1"/>
          <p:nvPr/>
        </p:nvSpPr>
        <p:spPr>
          <a:xfrm>
            <a:off x="88900" y="920621"/>
            <a:ext cx="5029200" cy="4031873"/>
          </a:xfrm>
          <a:prstGeom prst="rect">
            <a:avLst/>
          </a:prstGeom>
          <a:noFill/>
        </p:spPr>
        <p:txBody>
          <a:bodyPr wrap="square" rtlCol="0">
            <a:spAutoFit/>
          </a:bodyPr>
          <a:lstStyle/>
          <a:p>
            <a:pPr marL="285750" indent="-285750">
              <a:buFont typeface="Arial" panose="020B0604020202020204" pitchFamily="34" charset="0"/>
              <a:buChar char="•"/>
            </a:pPr>
            <a:r>
              <a:rPr lang="en-US" sz="3200" dirty="0"/>
              <a:t>Human intervention</a:t>
            </a:r>
          </a:p>
          <a:p>
            <a:pPr marL="285750" indent="-285750">
              <a:buFont typeface="Arial" panose="020B0604020202020204" pitchFamily="34" charset="0"/>
              <a:buChar char="•"/>
            </a:pPr>
            <a:r>
              <a:rPr lang="en-US" sz="3200" dirty="0"/>
              <a:t>Linear mental conception </a:t>
            </a:r>
          </a:p>
          <a:p>
            <a:pPr marL="285750" indent="-285750">
              <a:buFont typeface="Arial" panose="020B0604020202020204" pitchFamily="34" charset="0"/>
              <a:buChar char="•"/>
            </a:pPr>
            <a:r>
              <a:rPr lang="en-US" sz="3200" dirty="0"/>
              <a:t>Full control over the creative process of the work, </a:t>
            </a:r>
          </a:p>
          <a:p>
            <a:pPr marL="285750" indent="-285750">
              <a:buFont typeface="Arial" panose="020B0604020202020204" pitchFamily="34" charset="0"/>
              <a:buChar char="•"/>
            </a:pPr>
            <a:r>
              <a:rPr lang="en-US" sz="3200" dirty="0"/>
              <a:t>inalienable bond between author and work</a:t>
            </a:r>
          </a:p>
          <a:p>
            <a:pPr marL="285750" indent="-285750">
              <a:buFont typeface="Arial" panose="020B0604020202020204" pitchFamily="34" charset="0"/>
              <a:buChar char="•"/>
            </a:pPr>
            <a:r>
              <a:rPr lang="en-US" sz="3200" dirty="0"/>
              <a:t>No instructions of ideas</a:t>
            </a:r>
          </a:p>
        </p:txBody>
      </p:sp>
    </p:spTree>
    <p:extLst>
      <p:ext uri="{BB962C8B-B14F-4D97-AF65-F5344CB8AC3E}">
        <p14:creationId xmlns:p14="http://schemas.microsoft.com/office/powerpoint/2010/main" val="2858357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0C918B-B240-BD09-6A3A-C7083E01220D}"/>
              </a:ext>
            </a:extLst>
          </p:cNvPr>
          <p:cNvSpPr txBox="1"/>
          <p:nvPr/>
        </p:nvSpPr>
        <p:spPr>
          <a:xfrm>
            <a:off x="0" y="862149"/>
            <a:ext cx="5029200" cy="4031873"/>
          </a:xfrm>
          <a:prstGeom prst="rect">
            <a:avLst/>
          </a:prstGeom>
          <a:noFill/>
        </p:spPr>
        <p:txBody>
          <a:bodyPr wrap="square" rtlCol="0">
            <a:spAutoFit/>
          </a:bodyPr>
          <a:lstStyle/>
          <a:p>
            <a:pPr marL="285750" indent="-285750">
              <a:buFont typeface="Arial" panose="020B0604020202020204" pitchFamily="34" charset="0"/>
              <a:buChar char="•"/>
            </a:pPr>
            <a:r>
              <a:rPr lang="en-US" sz="3200" dirty="0"/>
              <a:t>Human intervention</a:t>
            </a:r>
          </a:p>
          <a:p>
            <a:pPr marL="285750" indent="-285750">
              <a:buFont typeface="Arial" panose="020B0604020202020204" pitchFamily="34" charset="0"/>
              <a:buChar char="•"/>
            </a:pPr>
            <a:r>
              <a:rPr lang="en-US" sz="3200" dirty="0"/>
              <a:t>Linear mental conception </a:t>
            </a:r>
          </a:p>
          <a:p>
            <a:pPr marL="285750" indent="-285750">
              <a:buFont typeface="Arial" panose="020B0604020202020204" pitchFamily="34" charset="0"/>
              <a:buChar char="•"/>
            </a:pPr>
            <a:r>
              <a:rPr lang="en-US" sz="3200" dirty="0"/>
              <a:t>Full control over the creative process of the work </a:t>
            </a:r>
          </a:p>
          <a:p>
            <a:pPr marL="285750" indent="-285750">
              <a:buFont typeface="Arial" panose="020B0604020202020204" pitchFamily="34" charset="0"/>
              <a:buChar char="•"/>
            </a:pPr>
            <a:r>
              <a:rPr lang="en-US" sz="3200" dirty="0"/>
              <a:t>inalienable bond between author and work</a:t>
            </a:r>
          </a:p>
          <a:p>
            <a:pPr marL="285750" indent="-285750">
              <a:buFont typeface="Arial" panose="020B0604020202020204" pitchFamily="34" charset="0"/>
              <a:buChar char="•"/>
            </a:pPr>
            <a:r>
              <a:rPr lang="en-US" sz="3200" dirty="0"/>
              <a:t>No instructions of ideas</a:t>
            </a:r>
          </a:p>
        </p:txBody>
      </p:sp>
      <p:pic>
        <p:nvPicPr>
          <p:cNvPr id="6" name="Picture 5">
            <a:extLst>
              <a:ext uri="{FF2B5EF4-FFF2-40B4-BE49-F238E27FC236}">
                <a16:creationId xmlns:a16="http://schemas.microsoft.com/office/drawing/2014/main" id="{B4762910-66B9-68ED-F88F-51D609BF4043}"/>
              </a:ext>
            </a:extLst>
          </p:cNvPr>
          <p:cNvPicPr>
            <a:picLocks noChangeAspect="1"/>
          </p:cNvPicPr>
          <p:nvPr/>
        </p:nvPicPr>
        <p:blipFill>
          <a:blip r:embed="rId3"/>
          <a:stretch>
            <a:fillRect/>
          </a:stretch>
        </p:blipFill>
        <p:spPr>
          <a:xfrm>
            <a:off x="5105402" y="1025923"/>
            <a:ext cx="7086598" cy="4049485"/>
          </a:xfrm>
          <a:prstGeom prst="rect">
            <a:avLst/>
          </a:prstGeom>
        </p:spPr>
      </p:pic>
    </p:spTree>
    <p:extLst>
      <p:ext uri="{BB962C8B-B14F-4D97-AF65-F5344CB8AC3E}">
        <p14:creationId xmlns:p14="http://schemas.microsoft.com/office/powerpoint/2010/main" val="3001370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98327-3312-8B04-634A-E58649632660}"/>
              </a:ext>
            </a:extLst>
          </p:cNvPr>
          <p:cNvSpPr>
            <a:spLocks noGrp="1"/>
          </p:cNvSpPr>
          <p:nvPr>
            <p:ph type="title"/>
          </p:nvPr>
        </p:nvSpPr>
        <p:spPr>
          <a:xfrm>
            <a:off x="1491916" y="47541"/>
            <a:ext cx="9861884" cy="633496"/>
          </a:xfrm>
        </p:spPr>
        <p:txBody>
          <a:bodyPr>
            <a:normAutofit fontScale="90000"/>
          </a:bodyPr>
          <a:lstStyle/>
          <a:p>
            <a:pPr algn="ctr"/>
            <a:r>
              <a:rPr lang="en-US" b="1" dirty="0"/>
              <a:t>No human-intervention</a:t>
            </a:r>
            <a:endParaRPr lang="en-GB" b="1" dirty="0"/>
          </a:p>
        </p:txBody>
      </p:sp>
      <p:pic>
        <p:nvPicPr>
          <p:cNvPr id="4" name="Picture 3">
            <a:extLst>
              <a:ext uri="{FF2B5EF4-FFF2-40B4-BE49-F238E27FC236}">
                <a16:creationId xmlns:a16="http://schemas.microsoft.com/office/drawing/2014/main" id="{AF02B7A9-1D73-6C2A-9C75-0DDBFEA04225}"/>
              </a:ext>
            </a:extLst>
          </p:cNvPr>
          <p:cNvPicPr>
            <a:picLocks noChangeAspect="1"/>
          </p:cNvPicPr>
          <p:nvPr/>
        </p:nvPicPr>
        <p:blipFill>
          <a:blip r:embed="rId3"/>
          <a:stretch>
            <a:fillRect/>
          </a:stretch>
        </p:blipFill>
        <p:spPr>
          <a:xfrm>
            <a:off x="2573662" y="816612"/>
            <a:ext cx="8002096" cy="5993848"/>
          </a:xfrm>
          <a:prstGeom prst="rect">
            <a:avLst/>
          </a:prstGeom>
        </p:spPr>
      </p:pic>
    </p:spTree>
    <p:extLst>
      <p:ext uri="{BB962C8B-B14F-4D97-AF65-F5344CB8AC3E}">
        <p14:creationId xmlns:p14="http://schemas.microsoft.com/office/powerpoint/2010/main" val="46238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8CE32-BDBE-2E43-11F1-07628CA52D89}"/>
              </a:ext>
            </a:extLst>
          </p:cNvPr>
          <p:cNvSpPr>
            <a:spLocks noGrp="1"/>
          </p:cNvSpPr>
          <p:nvPr>
            <p:ph type="title"/>
          </p:nvPr>
        </p:nvSpPr>
        <p:spPr>
          <a:xfrm>
            <a:off x="1074821" y="240632"/>
            <a:ext cx="10042358" cy="842211"/>
          </a:xfrm>
        </p:spPr>
        <p:txBody>
          <a:bodyPr/>
          <a:lstStyle/>
          <a:p>
            <a:pPr algn="ctr"/>
            <a:r>
              <a:rPr lang="en-US" b="1" dirty="0"/>
              <a:t>No control over result</a:t>
            </a:r>
            <a:endParaRPr lang="en-GB" b="1" dirty="0"/>
          </a:p>
        </p:txBody>
      </p:sp>
      <p:pic>
        <p:nvPicPr>
          <p:cNvPr id="4" name="Picture 3">
            <a:extLst>
              <a:ext uri="{FF2B5EF4-FFF2-40B4-BE49-F238E27FC236}">
                <a16:creationId xmlns:a16="http://schemas.microsoft.com/office/drawing/2014/main" id="{988951C0-80A5-9C1D-1909-9C7360774C40}"/>
              </a:ext>
            </a:extLst>
          </p:cNvPr>
          <p:cNvPicPr>
            <a:picLocks noChangeAspect="1"/>
          </p:cNvPicPr>
          <p:nvPr/>
        </p:nvPicPr>
        <p:blipFill>
          <a:blip r:embed="rId3"/>
          <a:stretch>
            <a:fillRect/>
          </a:stretch>
        </p:blipFill>
        <p:spPr>
          <a:xfrm>
            <a:off x="3968711" y="1501328"/>
            <a:ext cx="4254578" cy="5312931"/>
          </a:xfrm>
          <a:prstGeom prst="rect">
            <a:avLst/>
          </a:prstGeom>
        </p:spPr>
      </p:pic>
      <p:pic>
        <p:nvPicPr>
          <p:cNvPr id="5" name="Picture 4">
            <a:extLst>
              <a:ext uri="{FF2B5EF4-FFF2-40B4-BE49-F238E27FC236}">
                <a16:creationId xmlns:a16="http://schemas.microsoft.com/office/drawing/2014/main" id="{84C8DF90-69CB-4529-F3A8-68714939E371}"/>
              </a:ext>
            </a:extLst>
          </p:cNvPr>
          <p:cNvPicPr>
            <a:picLocks noChangeAspect="1"/>
          </p:cNvPicPr>
          <p:nvPr/>
        </p:nvPicPr>
        <p:blipFill>
          <a:blip r:embed="rId4"/>
          <a:stretch>
            <a:fillRect/>
          </a:stretch>
        </p:blipFill>
        <p:spPr>
          <a:xfrm>
            <a:off x="77351" y="1367402"/>
            <a:ext cx="4130216" cy="5346219"/>
          </a:xfrm>
          <a:prstGeom prst="rect">
            <a:avLst/>
          </a:prstGeom>
        </p:spPr>
      </p:pic>
      <p:pic>
        <p:nvPicPr>
          <p:cNvPr id="6" name="Picture 5">
            <a:extLst>
              <a:ext uri="{FF2B5EF4-FFF2-40B4-BE49-F238E27FC236}">
                <a16:creationId xmlns:a16="http://schemas.microsoft.com/office/drawing/2014/main" id="{32477909-3DBE-4173-4348-5B74648AEE96}"/>
              </a:ext>
            </a:extLst>
          </p:cNvPr>
          <p:cNvPicPr>
            <a:picLocks noChangeAspect="1"/>
          </p:cNvPicPr>
          <p:nvPr/>
        </p:nvPicPr>
        <p:blipFill>
          <a:blip r:embed="rId5"/>
          <a:stretch>
            <a:fillRect/>
          </a:stretch>
        </p:blipFill>
        <p:spPr>
          <a:xfrm>
            <a:off x="7984034" y="1367402"/>
            <a:ext cx="4207966" cy="5446857"/>
          </a:xfrm>
          <a:prstGeom prst="rect">
            <a:avLst/>
          </a:prstGeom>
        </p:spPr>
      </p:pic>
    </p:spTree>
    <p:extLst>
      <p:ext uri="{BB962C8B-B14F-4D97-AF65-F5344CB8AC3E}">
        <p14:creationId xmlns:p14="http://schemas.microsoft.com/office/powerpoint/2010/main" val="2623271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D17F7B-F43B-0F1B-348C-FC62ADD242BA}"/>
              </a:ext>
            </a:extLst>
          </p:cNvPr>
          <p:cNvPicPr>
            <a:picLocks noChangeAspect="1"/>
          </p:cNvPicPr>
          <p:nvPr/>
        </p:nvPicPr>
        <p:blipFill>
          <a:blip r:embed="rId3"/>
          <a:stretch>
            <a:fillRect/>
          </a:stretch>
        </p:blipFill>
        <p:spPr>
          <a:xfrm>
            <a:off x="1804737" y="857542"/>
            <a:ext cx="9002882" cy="6000457"/>
          </a:xfrm>
          <a:prstGeom prst="rect">
            <a:avLst/>
          </a:prstGeom>
        </p:spPr>
      </p:pic>
      <p:sp>
        <p:nvSpPr>
          <p:cNvPr id="3" name="TextBox 2">
            <a:extLst>
              <a:ext uri="{FF2B5EF4-FFF2-40B4-BE49-F238E27FC236}">
                <a16:creationId xmlns:a16="http://schemas.microsoft.com/office/drawing/2014/main" id="{AE9DFD23-908A-A530-2D2A-45F812EDB299}"/>
              </a:ext>
            </a:extLst>
          </p:cNvPr>
          <p:cNvSpPr txBox="1"/>
          <p:nvPr/>
        </p:nvSpPr>
        <p:spPr>
          <a:xfrm>
            <a:off x="2275599" y="0"/>
            <a:ext cx="8061158" cy="707886"/>
          </a:xfrm>
          <a:prstGeom prst="rect">
            <a:avLst/>
          </a:prstGeom>
          <a:noFill/>
        </p:spPr>
        <p:txBody>
          <a:bodyPr wrap="square" rtlCol="0">
            <a:spAutoFit/>
          </a:bodyPr>
          <a:lstStyle/>
          <a:p>
            <a:pPr algn="ctr"/>
            <a:r>
              <a:rPr lang="en-US" sz="4000" dirty="0"/>
              <a:t>No disclaiming AI-generation</a:t>
            </a:r>
            <a:endParaRPr lang="en-GB" sz="4000" dirty="0"/>
          </a:p>
        </p:txBody>
      </p:sp>
    </p:spTree>
    <p:extLst>
      <p:ext uri="{BB962C8B-B14F-4D97-AF65-F5344CB8AC3E}">
        <p14:creationId xmlns:p14="http://schemas.microsoft.com/office/powerpoint/2010/main" val="3402228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CC488-3E87-A9C3-40EB-58D517C7E5E1}"/>
              </a:ext>
            </a:extLst>
          </p:cNvPr>
          <p:cNvSpPr>
            <a:spLocks noGrp="1"/>
          </p:cNvSpPr>
          <p:nvPr>
            <p:ph type="title"/>
          </p:nvPr>
        </p:nvSpPr>
        <p:spPr/>
        <p:txBody>
          <a:bodyPr/>
          <a:lstStyle/>
          <a:p>
            <a:pPr algn="ctr"/>
            <a:r>
              <a:rPr lang="en-US" b="1" dirty="0"/>
              <a:t>No control over result</a:t>
            </a:r>
            <a:endParaRPr lang="en-GB" b="1" dirty="0"/>
          </a:p>
        </p:txBody>
      </p:sp>
      <p:pic>
        <p:nvPicPr>
          <p:cNvPr id="4" name="Picture 3">
            <a:extLst>
              <a:ext uri="{FF2B5EF4-FFF2-40B4-BE49-F238E27FC236}">
                <a16:creationId xmlns:a16="http://schemas.microsoft.com/office/drawing/2014/main" id="{8E38640A-3A37-37BE-995F-682117984415}"/>
              </a:ext>
            </a:extLst>
          </p:cNvPr>
          <p:cNvPicPr>
            <a:picLocks noChangeAspect="1"/>
          </p:cNvPicPr>
          <p:nvPr/>
        </p:nvPicPr>
        <p:blipFill>
          <a:blip r:embed="rId3"/>
          <a:stretch>
            <a:fillRect/>
          </a:stretch>
        </p:blipFill>
        <p:spPr>
          <a:xfrm>
            <a:off x="0" y="2142648"/>
            <a:ext cx="12192000" cy="3981061"/>
          </a:xfrm>
          <a:prstGeom prst="rect">
            <a:avLst/>
          </a:prstGeom>
        </p:spPr>
      </p:pic>
    </p:spTree>
    <p:extLst>
      <p:ext uri="{BB962C8B-B14F-4D97-AF65-F5344CB8AC3E}">
        <p14:creationId xmlns:p14="http://schemas.microsoft.com/office/powerpoint/2010/main" val="2814881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C68D-9982-F54F-5173-E4A2ECD98C73}"/>
              </a:ext>
            </a:extLst>
          </p:cNvPr>
          <p:cNvSpPr>
            <a:spLocks noGrp="1"/>
          </p:cNvSpPr>
          <p:nvPr>
            <p:ph type="title"/>
          </p:nvPr>
        </p:nvSpPr>
        <p:spPr>
          <a:xfrm>
            <a:off x="1041400" y="152400"/>
            <a:ext cx="10109200" cy="536575"/>
          </a:xfrm>
        </p:spPr>
        <p:txBody>
          <a:bodyPr>
            <a:normAutofit fontScale="90000"/>
          </a:bodyPr>
          <a:lstStyle/>
          <a:p>
            <a:pPr algn="ctr"/>
            <a:r>
              <a:rPr lang="en-US" b="1" dirty="0"/>
              <a:t>Randomness</a:t>
            </a:r>
            <a:endParaRPr lang="en-GB" b="1" dirty="0"/>
          </a:p>
        </p:txBody>
      </p:sp>
      <p:pic>
        <p:nvPicPr>
          <p:cNvPr id="4" name="Picture 3">
            <a:extLst>
              <a:ext uri="{FF2B5EF4-FFF2-40B4-BE49-F238E27FC236}">
                <a16:creationId xmlns:a16="http://schemas.microsoft.com/office/drawing/2014/main" id="{29D62CDF-A183-2456-B253-E2AC5C1E1FF3}"/>
              </a:ext>
            </a:extLst>
          </p:cNvPr>
          <p:cNvPicPr>
            <a:picLocks noChangeAspect="1"/>
          </p:cNvPicPr>
          <p:nvPr/>
        </p:nvPicPr>
        <p:blipFill>
          <a:blip r:embed="rId3"/>
          <a:stretch>
            <a:fillRect/>
          </a:stretch>
        </p:blipFill>
        <p:spPr>
          <a:xfrm>
            <a:off x="4108451" y="795337"/>
            <a:ext cx="8083549" cy="6062662"/>
          </a:xfrm>
          <a:prstGeom prst="rect">
            <a:avLst/>
          </a:prstGeom>
        </p:spPr>
      </p:pic>
      <p:pic>
        <p:nvPicPr>
          <p:cNvPr id="3" name="Picture 2">
            <a:extLst>
              <a:ext uri="{FF2B5EF4-FFF2-40B4-BE49-F238E27FC236}">
                <a16:creationId xmlns:a16="http://schemas.microsoft.com/office/drawing/2014/main" id="{9C750AEF-BA21-166F-4983-5FD2A604B731}"/>
              </a:ext>
            </a:extLst>
          </p:cNvPr>
          <p:cNvPicPr>
            <a:picLocks noChangeAspect="1"/>
          </p:cNvPicPr>
          <p:nvPr/>
        </p:nvPicPr>
        <p:blipFill>
          <a:blip r:embed="rId4"/>
          <a:stretch>
            <a:fillRect/>
          </a:stretch>
        </p:blipFill>
        <p:spPr>
          <a:xfrm>
            <a:off x="0" y="830191"/>
            <a:ext cx="4940300" cy="6035441"/>
          </a:xfrm>
          <a:prstGeom prst="rect">
            <a:avLst/>
          </a:prstGeom>
        </p:spPr>
      </p:pic>
    </p:spTree>
    <p:extLst>
      <p:ext uri="{BB962C8B-B14F-4D97-AF65-F5344CB8AC3E}">
        <p14:creationId xmlns:p14="http://schemas.microsoft.com/office/powerpoint/2010/main" val="31997660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9269</TotalTime>
  <Words>2028</Words>
  <Application>Microsoft Office PowerPoint</Application>
  <PresentationFormat>Widescreen</PresentationFormat>
  <Paragraphs>105</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Creation and Generation Copyright Standards 26 July 2024</vt:lpstr>
      <vt:lpstr>Danny Friedmann, Creation and Generation Copyright Standards</vt:lpstr>
      <vt:lpstr>PowerPoint Presentation</vt:lpstr>
      <vt:lpstr>PowerPoint Presentation</vt:lpstr>
      <vt:lpstr>No human-intervention</vt:lpstr>
      <vt:lpstr>No control over result</vt:lpstr>
      <vt:lpstr>PowerPoint Presentation</vt:lpstr>
      <vt:lpstr>No control over result</vt:lpstr>
      <vt:lpstr>Randomness</vt:lpstr>
      <vt:lpstr>Serendipity</vt:lpstr>
      <vt:lpstr>Non-Linearity</vt:lpstr>
      <vt:lpstr>Non-human intervention</vt:lpstr>
      <vt:lpstr>Inalienable bond between author and work</vt:lpstr>
      <vt:lpstr>At some moment ideas become expressions </vt:lpstr>
      <vt:lpstr>Control over result sufficient</vt:lpstr>
      <vt:lpstr>PowerPoint Presentation</vt:lpstr>
      <vt:lpstr>PowerPoint Presentation</vt:lpstr>
      <vt:lpstr>PowerPoint Presentation</vt:lpstr>
      <vt:lpstr>USCO must have access to database of  AI-service providers</vt:lpstr>
      <vt:lpstr>AI-service providers must have access to database of USCO  </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Texas A&amp;M  3-4 November 2023</dc:title>
  <dc:creator>Danny Friedmann</dc:creator>
  <cp:lastModifiedBy>Danny Friedmann</cp:lastModifiedBy>
  <cp:revision>886</cp:revision>
  <dcterms:created xsi:type="dcterms:W3CDTF">2023-10-02T07:35:03Z</dcterms:created>
  <dcterms:modified xsi:type="dcterms:W3CDTF">2024-07-30T09:13:52Z</dcterms:modified>
</cp:coreProperties>
</file>