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306" r:id="rId3"/>
    <p:sldId id="425" r:id="rId4"/>
    <p:sldId id="257" r:id="rId5"/>
    <p:sldId id="394" r:id="rId6"/>
    <p:sldId id="395" r:id="rId7"/>
    <p:sldId id="407" r:id="rId8"/>
    <p:sldId id="401" r:id="rId9"/>
    <p:sldId id="426" r:id="rId10"/>
    <p:sldId id="417" r:id="rId11"/>
    <p:sldId id="416" r:id="rId12"/>
    <p:sldId id="419" r:id="rId13"/>
    <p:sldId id="420" r:id="rId14"/>
    <p:sldId id="427" r:id="rId15"/>
    <p:sldId id="428" r:id="rId16"/>
    <p:sldId id="429" r:id="rId17"/>
    <p:sldId id="430" r:id="rId18"/>
    <p:sldId id="431" r:id="rId19"/>
    <p:sldId id="432" r:id="rId20"/>
    <p:sldId id="433" r:id="rId21"/>
    <p:sldId id="434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59"/>
    <p:restoredTop sz="94713"/>
  </p:normalViewPr>
  <p:slideViewPr>
    <p:cSldViewPr snapToGrid="0" snapToObjects="1">
      <p:cViewPr varScale="1">
        <p:scale>
          <a:sx n="78" d="100"/>
          <a:sy n="78" d="100"/>
        </p:scale>
        <p:origin x="176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5B73E-0A2E-204B-B9B6-C33F6E35D383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761E-F190-5146-B859-25AFFE360C7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099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A10EA-6996-544E-A311-4C6873A3F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2C3837B-6020-7246-8CD0-A505AB1FE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572EC1-0B56-D640-B458-A87BA7F1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9FCB79-7A25-144D-9E65-87DD79026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951C81-3DD0-434D-B165-CE2BC5DA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8079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8ABD92-A1B2-1643-9131-39C4B714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3FA4F60-0B19-7348-A802-DFAB8E521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B7548A-D166-3541-9361-78804A5BE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5FBD52-9D07-3C43-B03B-8F9F21AE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1A99A5-234D-AF4F-B152-65AD78993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7061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ADF2B02-4AE7-764B-862F-8E2CC5E6E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D28FFB-8183-244A-BFC8-E1653D3B2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598611-373F-C247-ABBC-36C9DDCF9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898F54-9C3E-8A42-BE67-909BA137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05CB18-A630-B84D-B5E8-6E1B065D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073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39D624-B4CF-174A-995D-21C89214D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9836C0-5366-3844-BF32-D05A33378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255F4D-54F2-9F48-BA9E-2B7E864E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8FD51A-6342-1E44-820A-3515672C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B206E6-E344-C348-A683-CDC3BF18A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7459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433104-7128-8D46-96D1-06F6FA84B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99C68F-C185-7A40-8DC6-20B6D1704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F03556-413E-294E-BDDC-9600C3936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987310-E1AC-E845-8C88-8D13C73A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7FAD15-690C-604B-BC1B-CE048B37E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24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0E0BFB-9004-DA4D-BEF0-0FB170A4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EABE0F-4CDC-BA46-AFF3-F3483577C8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10C4A9A-962F-2F41-8AA9-B71575654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737F12A-A484-3642-A9EF-DD1C236E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BE849AC-1CFE-C24E-B067-346059113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FA250E5-7D35-934E-B66E-BF8BE7551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9030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412B42-D367-C449-8D94-041FF1AD3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8469E06-75D7-6049-B18D-803DA98DD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3393710-801D-334C-9953-B8D5DB310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D9085C1-622C-FE45-BC0A-1C159814AD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8AFF9AC-1339-AF44-B6F0-CAD2ED70B6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3727C6E-DE53-A247-B379-0434A8AD1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2C8CE41-0516-074A-B644-E471A3049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D14117F-162F-0941-883E-620162812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157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EE0C31-C33B-2D48-81C6-31711C11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6C29985-A85E-E14A-8A37-379426CEE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15F598B-5967-094C-9D43-12D29D842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F77C90-EA1E-A743-AEB8-94F7199C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9141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99369B4-BD0B-5C4B-B4B2-D74571B5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8ED899E-E6A7-1D4B-831A-2D8F03467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3F99E6F-6E7B-624F-8112-D39E448EE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5368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ADFAD1-FDEC-3746-8F0A-0C082288D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1F24FF-D96D-6341-8FD8-6CF97D4D4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205835C-C40D-C74B-AE8D-C869AE238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89B2852-CEBB-9149-B1BB-263E7F6FD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9E7AA7-484D-F84E-93EA-D968DF133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04FF2F-DF1D-7249-9DC3-33B25FE4E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4416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1FF1B9-73A4-7047-9B6A-3146F7055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26852DC-E373-3241-BEA2-AC84ED8030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964C7F-55CA-2742-8629-DF72A70D6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7143B39-E30F-2944-B3C3-E3B90DA0E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615CD6-DB43-084A-9F34-05D645D85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C5FEA5B-BCCE-7B4B-B291-0511D082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5322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A5E0782-62C6-BF4C-93D1-17D334F0D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5FBDC53-D4CB-9447-A91D-990C06A03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86948C-D516-804C-8D58-88E03CC4E1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63B37-DB30-3C48-A3D9-3E6837593FC6}" type="datetimeFigureOut">
              <a:rPr kumimoji="1" lang="zh-CN" altLang="en-US" smtClean="0"/>
              <a:t>2024/7/22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38D4CA-B137-B841-BC7B-8F3389C1D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98E4AC-664F-0C4A-85C0-2D7F61CB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05537-3B78-0648-AD09-5C01F99F1BE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3392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FE9CFE-B4AA-5B45-AB1A-5F7EA4D09F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4400" dirty="0">
                <a:latin typeface="Garamond" panose="02020404030301010803" pitchFamily="18" charset="0"/>
                <a:ea typeface="STSong"/>
              </a:rPr>
              <a:t>Market-State Hybrid Incentives in China’s Patent System</a:t>
            </a:r>
            <a:endParaRPr lang="zh-CN" altLang="en-US" sz="4400" dirty="0" err="1">
              <a:latin typeface="Garamond" panose="02020404030301010803" pitchFamily="18" charset="0"/>
              <a:ea typeface="STSong" panose="02010600040101010101" pitchFamily="2" charset="-122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9638BCA-8B78-584B-9571-03927BEF09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>
                <a:latin typeface="Garamond" panose="02020404030301010803" pitchFamily="18" charset="0"/>
              </a:rPr>
              <a:t>Taorui Guan</a:t>
            </a:r>
          </a:p>
          <a:p>
            <a:r>
              <a:rPr kumimoji="1" lang="en-US" altLang="zh-CN" dirty="0">
                <a:latin typeface="Garamond" panose="02020404030301010803" pitchFamily="18" charset="0"/>
              </a:rPr>
              <a:t>The University of Hong Kong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681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>
            <a:extLst>
              <a:ext uri="{FF2B5EF4-FFF2-40B4-BE49-F238E27FC236}">
                <a16:creationId xmlns:a16="http://schemas.microsoft.com/office/drawing/2014/main" id="{547B512A-B55A-9444-8450-857EFF9E9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19273"/>
            <a:ext cx="0" cy="53592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0EC31E4-F7C5-6B4A-AA13-8034675C1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5791200"/>
            <a:ext cx="690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F0B0312B-9615-2F42-AED7-AC1C6E167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355858"/>
            <a:ext cx="683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27664-78DF-F84D-AFE2-9E79894FA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37" y="1120348"/>
            <a:ext cx="164652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Price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6E6BD0-8876-C545-8B25-7400AC00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38" y="5710238"/>
            <a:ext cx="1304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latin typeface="Times New Roman" charset="0"/>
              </a:rPr>
              <a:t>Quantity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D5696A36-5D79-3E41-978C-2FA464E04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4893896"/>
            <a:ext cx="2066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Marginal Cost</a:t>
            </a: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A430B10E-0280-5343-B221-280102D96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1841500"/>
            <a:ext cx="6451600" cy="393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11FB54A4-9943-0E4E-99C5-5E7DBA5395B1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3697288" y="3278188"/>
            <a:ext cx="1597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Demand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94CCA1-021D-EE4E-B0A7-0507CEBA2CD0}"/>
              </a:ext>
            </a:extLst>
          </p:cNvPr>
          <p:cNvSpPr/>
          <p:nvPr/>
        </p:nvSpPr>
        <p:spPr>
          <a:xfrm>
            <a:off x="1002994" y="2734631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3E3B69-6730-184C-A76D-0FCB19439BD9}"/>
              </a:ext>
            </a:extLst>
          </p:cNvPr>
          <p:cNvSpPr/>
          <p:nvPr/>
        </p:nvSpPr>
        <p:spPr>
          <a:xfrm>
            <a:off x="2597814" y="5736457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C45EB6-B512-5644-8480-4EC42FB4781A}"/>
              </a:ext>
            </a:extLst>
          </p:cNvPr>
          <p:cNvCxnSpPr>
            <a:stCxn id="12" idx="3"/>
          </p:cNvCxnSpPr>
          <p:nvPr/>
        </p:nvCxnSpPr>
        <p:spPr>
          <a:xfrm>
            <a:off x="1130606" y="2801351"/>
            <a:ext cx="1531014" cy="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EBA1D7B-7B6D-2A46-839F-061E0C392633}"/>
              </a:ext>
            </a:extLst>
          </p:cNvPr>
          <p:cNvCxnSpPr>
            <a:cxnSpLocks/>
            <a:stCxn id="13" idx="2"/>
          </p:cNvCxnSpPr>
          <p:nvPr/>
        </p:nvCxnSpPr>
        <p:spPr>
          <a:xfrm flipH="1" flipV="1">
            <a:off x="2632758" y="2805167"/>
            <a:ext cx="28862" cy="306473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7">
            <a:extLst>
              <a:ext uri="{FF2B5EF4-FFF2-40B4-BE49-F238E27FC236}">
                <a16:creationId xmlns:a16="http://schemas.microsoft.com/office/drawing/2014/main" id="{2A77BAF5-70F9-E042-AD3D-FB08EC6102FC}"/>
              </a:ext>
            </a:extLst>
          </p:cNvPr>
          <p:cNvSpPr/>
          <p:nvPr/>
        </p:nvSpPr>
        <p:spPr>
          <a:xfrm>
            <a:off x="7767638" y="0"/>
            <a:ext cx="1304925" cy="490483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26" descr="Wide upward diagonal">
            <a:extLst>
              <a:ext uri="{FF2B5EF4-FFF2-40B4-BE49-F238E27FC236}">
                <a16:creationId xmlns:a16="http://schemas.microsoft.com/office/drawing/2014/main" id="{2162E616-7DDE-0646-B6DD-BC547ABA5C6A}"/>
              </a:ext>
            </a:extLst>
          </p:cNvPr>
          <p:cNvSpPr>
            <a:spLocks/>
          </p:cNvSpPr>
          <p:nvPr/>
        </p:nvSpPr>
        <p:spPr bwMode="auto">
          <a:xfrm>
            <a:off x="1103721" y="2855372"/>
            <a:ext cx="1547864" cy="2487786"/>
          </a:xfrm>
          <a:custGeom>
            <a:avLst/>
            <a:gdLst>
              <a:gd name="T0" fmla="*/ 0 w 1383"/>
              <a:gd name="T1" fmla="*/ 0 h 865"/>
              <a:gd name="T2" fmla="*/ 0 w 1383"/>
              <a:gd name="T3" fmla="*/ 1371600 h 865"/>
              <a:gd name="T4" fmla="*/ 2193925 w 1383"/>
              <a:gd name="T5" fmla="*/ 1355725 h 865"/>
              <a:gd name="T6" fmla="*/ 2193925 w 1383"/>
              <a:gd name="T7" fmla="*/ 0 h 865"/>
              <a:gd name="T8" fmla="*/ 0 w 1383"/>
              <a:gd name="T9" fmla="*/ 0 h 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3"/>
              <a:gd name="T16" fmla="*/ 0 h 865"/>
              <a:gd name="T17" fmla="*/ 1383 w 1383"/>
              <a:gd name="T18" fmla="*/ 865 h 8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3" h="865">
                <a:moveTo>
                  <a:pt x="0" y="0"/>
                </a:moveTo>
                <a:lnTo>
                  <a:pt x="0" y="864"/>
                </a:lnTo>
                <a:lnTo>
                  <a:pt x="1382" y="854"/>
                </a:lnTo>
                <a:lnTo>
                  <a:pt x="1382" y="0"/>
                </a:lnTo>
                <a:lnTo>
                  <a:pt x="0" y="0"/>
                </a:lnTo>
              </a:path>
            </a:pathLst>
          </a:custGeom>
          <a:pattFill prst="wdUpDiag">
            <a:fgClr>
              <a:srgbClr val="FF0000"/>
            </a:fgClr>
            <a:bgClr>
              <a:srgbClr val="FFFFFF"/>
            </a:bgClr>
          </a:patt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78FC763-CDF8-8740-857D-7E6ABC3F94CC}"/>
              </a:ext>
            </a:extLst>
          </p:cNvPr>
          <p:cNvSpPr txBox="1"/>
          <p:nvPr/>
        </p:nvSpPr>
        <p:spPr>
          <a:xfrm>
            <a:off x="91974" y="3914599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Garamond" panose="02020404030301010803" pitchFamily="18" charset="0"/>
              </a:rPr>
              <a:t>Profits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E2E2FE5C-0E78-D747-A9B0-34D209EB0692}"/>
              </a:ext>
            </a:extLst>
          </p:cNvPr>
          <p:cNvCxnSpPr>
            <a:cxnSpLocks/>
          </p:cNvCxnSpPr>
          <p:nvPr/>
        </p:nvCxnSpPr>
        <p:spPr>
          <a:xfrm flipH="1" flipV="1">
            <a:off x="668217" y="4283932"/>
            <a:ext cx="633527" cy="376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6E6C862F-A99B-B049-AF2F-F3E39B369706}"/>
              </a:ext>
            </a:extLst>
          </p:cNvPr>
          <p:cNvSpPr txBox="1"/>
          <p:nvPr/>
        </p:nvSpPr>
        <p:spPr>
          <a:xfrm>
            <a:off x="117406" y="3098886"/>
            <a:ext cx="749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Garamond" panose="02020404030301010803" pitchFamily="18" charset="0"/>
              </a:rPr>
              <a:t>Patent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  <p:sp>
        <p:nvSpPr>
          <p:cNvPr id="22" name="Freeform 26" descr="Wide upward diagonal">
            <a:extLst>
              <a:ext uri="{FF2B5EF4-FFF2-40B4-BE49-F238E27FC236}">
                <a16:creationId xmlns:a16="http://schemas.microsoft.com/office/drawing/2014/main" id="{70319D7C-6D80-0847-BA4A-21A7FDC1FC65}"/>
              </a:ext>
            </a:extLst>
          </p:cNvPr>
          <p:cNvSpPr>
            <a:spLocks/>
          </p:cNvSpPr>
          <p:nvPr/>
        </p:nvSpPr>
        <p:spPr bwMode="auto">
          <a:xfrm>
            <a:off x="1103721" y="-16120"/>
            <a:ext cx="2487152" cy="1950720"/>
          </a:xfrm>
          <a:custGeom>
            <a:avLst/>
            <a:gdLst>
              <a:gd name="T0" fmla="*/ 0 w 1383"/>
              <a:gd name="T1" fmla="*/ 0 h 865"/>
              <a:gd name="T2" fmla="*/ 0 w 1383"/>
              <a:gd name="T3" fmla="*/ 1371600 h 865"/>
              <a:gd name="T4" fmla="*/ 2193925 w 1383"/>
              <a:gd name="T5" fmla="*/ 1355725 h 865"/>
              <a:gd name="T6" fmla="*/ 2193925 w 1383"/>
              <a:gd name="T7" fmla="*/ 0 h 865"/>
              <a:gd name="T8" fmla="*/ 0 w 1383"/>
              <a:gd name="T9" fmla="*/ 0 h 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3"/>
              <a:gd name="T16" fmla="*/ 0 h 865"/>
              <a:gd name="T17" fmla="*/ 1383 w 1383"/>
              <a:gd name="T18" fmla="*/ 865 h 8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3" h="865">
                <a:moveTo>
                  <a:pt x="0" y="0"/>
                </a:moveTo>
                <a:lnTo>
                  <a:pt x="0" y="864"/>
                </a:lnTo>
                <a:lnTo>
                  <a:pt x="1382" y="854"/>
                </a:lnTo>
                <a:lnTo>
                  <a:pt x="1382" y="0"/>
                </a:lnTo>
                <a:lnTo>
                  <a:pt x="0" y="0"/>
                </a:lnTo>
              </a:path>
            </a:pathLst>
          </a:custGeom>
          <a:pattFill prst="wdUpDiag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43537CB-2315-C242-A415-306B3D7D61C5}"/>
              </a:ext>
            </a:extLst>
          </p:cNvPr>
          <p:cNvSpPr txBox="1"/>
          <p:nvPr/>
        </p:nvSpPr>
        <p:spPr>
          <a:xfrm>
            <a:off x="1053791" y="2398728"/>
            <a:ext cx="2206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Garamond" panose="02020404030301010803" pitchFamily="18" charset="0"/>
              </a:rPr>
              <a:t>Market Incentive</a:t>
            </a:r>
            <a:endParaRPr kumimoji="1" lang="zh-CN" altLang="en-US" sz="2400" dirty="0">
              <a:latin typeface="Garamond" panose="02020404030301010803" pitchFamily="18" charset="0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657AFB7-8F10-654E-93C3-80213CB4CEC5}"/>
              </a:ext>
            </a:extLst>
          </p:cNvPr>
          <p:cNvSpPr txBox="1"/>
          <p:nvPr/>
        </p:nvSpPr>
        <p:spPr>
          <a:xfrm>
            <a:off x="1449919" y="1792489"/>
            <a:ext cx="1944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Garamond" panose="02020404030301010803" pitchFamily="18" charset="0"/>
              </a:rPr>
              <a:t>State Incentive</a:t>
            </a:r>
            <a:endParaRPr kumimoji="1" lang="zh-CN" altLang="en-US" sz="2400" dirty="0">
              <a:latin typeface="Garamond" panose="02020404030301010803" pitchFamily="18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E5CF4E1-3426-9A43-91D1-6C78C6A1A870}"/>
              </a:ext>
            </a:extLst>
          </p:cNvPr>
          <p:cNvSpPr txBox="1"/>
          <p:nvPr/>
        </p:nvSpPr>
        <p:spPr>
          <a:xfrm>
            <a:off x="3249582" y="224099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/>
              <a:t>+</a:t>
            </a:r>
            <a:endParaRPr kumimoji="1" lang="zh-CN" altLang="en-US" sz="2400" dirty="0"/>
          </a:p>
        </p:txBody>
      </p:sp>
      <p:cxnSp>
        <p:nvCxnSpPr>
          <p:cNvPr id="21" name="曲线连接符 20">
            <a:extLst>
              <a:ext uri="{FF2B5EF4-FFF2-40B4-BE49-F238E27FC236}">
                <a16:creationId xmlns:a16="http://schemas.microsoft.com/office/drawing/2014/main" id="{3D5492C8-6B8C-E04D-B40F-73A11CDC05A6}"/>
              </a:ext>
            </a:extLst>
          </p:cNvPr>
          <p:cNvCxnSpPr>
            <a:cxnSpLocks/>
            <a:stCxn id="3" idx="2"/>
            <a:endCxn id="28" idx="3"/>
          </p:cNvCxnSpPr>
          <p:nvPr/>
        </p:nvCxnSpPr>
        <p:spPr>
          <a:xfrm rot="5400000" flipH="1" flipV="1">
            <a:off x="2357214" y="1823182"/>
            <a:ext cx="837071" cy="1237352"/>
          </a:xfrm>
          <a:prstGeom prst="curvedConnector4">
            <a:avLst>
              <a:gd name="adj1" fmla="val -27310"/>
              <a:gd name="adj2" fmla="val 1184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A2EEF2B6-0B86-7943-A5B5-9564C66C1224}"/>
              </a:ext>
            </a:extLst>
          </p:cNvPr>
          <p:cNvSpPr txBox="1"/>
          <p:nvPr/>
        </p:nvSpPr>
        <p:spPr>
          <a:xfrm>
            <a:off x="3882005" y="2203048"/>
            <a:ext cx="7374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latin typeface="Garamond" panose="02020404030301010803" pitchFamily="18" charset="0"/>
              </a:rPr>
              <a:t>Patenting for rewards from the market and the state</a:t>
            </a:r>
            <a:endParaRPr kumimoji="1" lang="zh-CN" altLang="en-US" sz="2800" dirty="0">
              <a:latin typeface="Garamond" panose="02020404030301010803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E12E59F-97C4-964F-B45A-EC486A146C11}"/>
              </a:ext>
            </a:extLst>
          </p:cNvPr>
          <p:cNvSpPr txBox="1"/>
          <p:nvPr/>
        </p:nvSpPr>
        <p:spPr>
          <a:xfrm>
            <a:off x="3833446" y="621323"/>
            <a:ext cx="81944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Garamond" panose="02020404030301010803" pitchFamily="18" charset="0"/>
              </a:rPr>
              <a:t>Grants, procurement contracts, tax credits, and other preferential treatments</a:t>
            </a:r>
          </a:p>
          <a:p>
            <a:endParaRPr kumimoji="1" lang="en-US" altLang="zh-CN" sz="2800" dirty="0">
              <a:latin typeface="Garamond" panose="02020404030301010803" pitchFamily="18" charset="0"/>
            </a:endParaRPr>
          </a:p>
          <a:p>
            <a:endParaRPr kumimoji="1" lang="zh-CN" altLang="en-US" sz="2800" dirty="0">
              <a:latin typeface="Garamond" panose="02020404030301010803" pitchFamily="18" charset="0"/>
            </a:endParaRPr>
          </a:p>
        </p:txBody>
      </p:sp>
      <p:sp>
        <p:nvSpPr>
          <p:cNvPr id="29" name="右箭头 28">
            <a:extLst>
              <a:ext uri="{FF2B5EF4-FFF2-40B4-BE49-F238E27FC236}">
                <a16:creationId xmlns:a16="http://schemas.microsoft.com/office/drawing/2014/main" id="{AF90C70A-D633-FC47-8F09-283BC38A7F34}"/>
              </a:ext>
            </a:extLst>
          </p:cNvPr>
          <p:cNvSpPr/>
          <p:nvPr/>
        </p:nvSpPr>
        <p:spPr>
          <a:xfrm>
            <a:off x="346055" y="2620630"/>
            <a:ext cx="430833" cy="36144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0000"/>
              </a:solidFill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0D951DA-D37F-AC46-8809-CFA38546BA61}"/>
              </a:ext>
            </a:extLst>
          </p:cNvPr>
          <p:cNvSpPr txBox="1"/>
          <p:nvPr/>
        </p:nvSpPr>
        <p:spPr>
          <a:xfrm>
            <a:off x="243537" y="6033441"/>
            <a:ext cx="11676183" cy="123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Garamond" panose="02020404030301010803" pitchFamily="18" charset="0"/>
              </a:rPr>
              <a:t>As a result, the benefits brought by patents are </a:t>
            </a:r>
            <a:r>
              <a:rPr lang="en-US" altLang="zh-CN" sz="2400" dirty="0">
                <a:solidFill>
                  <a:srgbClr val="FF0000"/>
                </a:solidFill>
                <a:latin typeface="Garamond" panose="02020404030301010803" pitchFamily="18" charset="0"/>
              </a:rPr>
              <a:t>increasingly obtained through the state </a:t>
            </a:r>
            <a:r>
              <a:rPr lang="en-US" altLang="zh-CN" sz="2400" dirty="0">
                <a:latin typeface="Garamond" panose="02020404030301010803" pitchFamily="18" charset="0"/>
              </a:rPr>
              <a:t>rather than the market, leading to </a:t>
            </a:r>
            <a:r>
              <a:rPr lang="en-US" altLang="zh-CN" sz="2400" dirty="0">
                <a:solidFill>
                  <a:srgbClr val="FF0000"/>
                </a:solidFill>
                <a:latin typeface="Garamond" panose="02020404030301010803" pitchFamily="18" charset="0"/>
              </a:rPr>
              <a:t>a non-market-oriented transformation </a:t>
            </a:r>
            <a:r>
              <a:rPr lang="en-US" altLang="zh-CN" sz="2400" dirty="0">
                <a:latin typeface="Garamond" panose="02020404030301010803" pitchFamily="18" charset="0"/>
              </a:rPr>
              <a:t>of the patent system in China.</a:t>
            </a:r>
          </a:p>
          <a:p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72344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C94437-53B2-CE44-81F8-A6F77A2B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Patenting for grants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71E3FA-0FAE-D540-8FEC-2D9866E89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6117771" cy="53099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dirty="0">
                <a:latin typeface="Garamond" panose="02020404030301010803" pitchFamily="18" charset="0"/>
              </a:rPr>
              <a:t>Examples: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Jiangsu Province Patent Promotion Regulations </a:t>
            </a:r>
            <a:r>
              <a:rPr lang="zh-CN" altLang="en-US" dirty="0">
                <a:latin typeface="Garamond" panose="02020404030301010803" pitchFamily="18" charset="0"/>
              </a:rPr>
              <a:t>（江苏省专利促进条例）</a:t>
            </a:r>
            <a:endParaRPr lang="en-US" altLang="zh-CN" dirty="0">
              <a:latin typeface="Garamond" panose="02020404030301010803" pitchFamily="18" charset="0"/>
            </a:endParaRP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Article 12 … Under equal conditions, special patent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funds</a:t>
            </a:r>
            <a:r>
              <a:rPr lang="en-US" altLang="zh-CN" dirty="0">
                <a:latin typeface="Garamond" panose="02020404030301010803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should prioritize projects implementing patents </a:t>
            </a:r>
            <a:r>
              <a:rPr lang="en-US" altLang="zh-CN" dirty="0">
                <a:latin typeface="Garamond" panose="02020404030301010803" pitchFamily="18" charset="0"/>
              </a:rPr>
              <a:t>that contain self-developed technologies.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Beijing City Patent Protection and Promotion Regulations </a:t>
            </a:r>
            <a:r>
              <a:rPr lang="zh-CN" altLang="en-US" dirty="0">
                <a:latin typeface="Garamond" panose="02020404030301010803" pitchFamily="18" charset="0"/>
              </a:rPr>
              <a:t>（北京市专利保护和促进条例）</a:t>
            </a:r>
            <a:endParaRPr lang="en-US" altLang="zh-CN" dirty="0">
              <a:latin typeface="Garamond" panose="02020404030301010803" pitchFamily="18" charset="0"/>
            </a:endParaRP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Article 42</a:t>
            </a:r>
            <a:r>
              <a:rPr lang="zh-CN" altLang="en-US" dirty="0">
                <a:latin typeface="Garamond" panose="02020404030301010803" pitchFamily="18" charset="0"/>
              </a:rPr>
              <a:t> </a:t>
            </a:r>
            <a:r>
              <a:rPr lang="en-US" altLang="zh-CN" dirty="0">
                <a:latin typeface="Garamond" panose="02020404030301010803" pitchFamily="18" charset="0"/>
              </a:rPr>
              <a:t>… Municipal and district people's governments and relevant departments shall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establish venture-capital-guidance funds and other funds</a:t>
            </a:r>
            <a:r>
              <a:rPr lang="en-US" altLang="zh-CN" dirty="0">
                <a:latin typeface="Garamond" panose="02020404030301010803" pitchFamily="18" charset="0"/>
              </a:rPr>
              <a:t> . . . These funds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should support the industrialization and commercialization of patents </a:t>
            </a:r>
            <a:r>
              <a:rPr lang="en-US" altLang="zh-CN" dirty="0">
                <a:latin typeface="Garamond" panose="02020404030301010803" pitchFamily="18" charset="0"/>
              </a:rPr>
              <a:t>through various means, such as phased equity participation, follow-up investment, and risk subsidies. </a:t>
            </a:r>
            <a:endParaRPr kumimoji="1" lang="en-US" altLang="zh-CN" dirty="0">
              <a:latin typeface="Garamond" panose="02020404030301010803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8080919-1677-1542-B47E-05792F82F8A8}"/>
              </a:ext>
            </a:extLst>
          </p:cNvPr>
          <p:cNvSpPr txBox="1"/>
          <p:nvPr/>
        </p:nvSpPr>
        <p:spPr>
          <a:xfrm>
            <a:off x="7364188" y="487025"/>
            <a:ext cx="466997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latin typeface="Garamond" panose="02020404030301010803" pitchFamily="18" charset="0"/>
              </a:rPr>
              <a:t>Merits: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Garamond" panose="02020404030301010803" pitchFamily="18" charset="0"/>
              </a:rPr>
              <a:t>Encourages developing and patenting self-developed technologies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Garamond" panose="02020404030301010803" pitchFamily="18" charset="0"/>
              </a:rPr>
              <a:t>Encourages patent commercialization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Reduces commercialization risks, encouraging market entry.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Attracts additional private investment.</a:t>
            </a:r>
          </a:p>
          <a:p>
            <a:endParaRPr kumimoji="1" lang="en-US" altLang="zh-CN" sz="2400" dirty="0">
              <a:latin typeface="Garamond" panose="02020404030301010803" pitchFamily="18" charset="0"/>
            </a:endParaRPr>
          </a:p>
          <a:p>
            <a:endParaRPr kumimoji="1" lang="en-US" altLang="zh-CN" sz="2400" dirty="0">
              <a:latin typeface="Garamond" panose="02020404030301010803" pitchFamily="18" charset="0"/>
            </a:endParaRPr>
          </a:p>
          <a:p>
            <a:r>
              <a:rPr kumimoji="1" lang="en-US" altLang="zh-CN" sz="2400" dirty="0">
                <a:latin typeface="Garamond" panose="02020404030301010803" pitchFamily="18" charset="0"/>
              </a:rPr>
              <a:t>Hazards: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Garamond" panose="02020404030301010803" pitchFamily="18" charset="0"/>
              </a:rPr>
              <a:t>Potential for encouraging </a:t>
            </a:r>
            <a:r>
              <a:rPr lang="en-US" altLang="zh-CN" sz="2400" dirty="0">
                <a:latin typeface="Garamond" panose="02020404030301010803" pitchFamily="18" charset="0"/>
              </a:rPr>
              <a:t>low-quality patent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Potential for funding low-quality patents if not carefully evaluated</a:t>
            </a:r>
          </a:p>
        </p:txBody>
      </p:sp>
    </p:spTree>
    <p:extLst>
      <p:ext uri="{BB962C8B-B14F-4D97-AF65-F5344CB8AC3E}">
        <p14:creationId xmlns:p14="http://schemas.microsoft.com/office/powerpoint/2010/main" val="376503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C94437-53B2-CE44-81F8-A6F77A2B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Patenting for government procurement 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71E3FA-0FAE-D540-8FEC-2D9866E89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4"/>
            <a:ext cx="5758542" cy="54242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dirty="0">
                <a:latin typeface="Garamond" panose="02020404030301010803" pitchFamily="18" charset="0"/>
              </a:rPr>
              <a:t>Examples: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Xinjiang Province Patent Protection and Promotion Regulations</a:t>
            </a:r>
            <a:r>
              <a:rPr lang="zh-CN" altLang="en-US" dirty="0">
                <a:latin typeface="Garamond" panose="02020404030301010803" pitchFamily="18" charset="0"/>
              </a:rPr>
              <a:t>（新疆维吾尔自治区专利促进与保护条例）</a:t>
            </a:r>
            <a:endParaRPr lang="en-US" altLang="zh-CN" dirty="0">
              <a:latin typeface="Garamond" panose="02020404030301010803" pitchFamily="18" charset="0"/>
            </a:endParaRP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Article 19 Under the same conditions, government procurement should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 prioritize the purchase of patented products and related services</a:t>
            </a:r>
            <a:r>
              <a:rPr lang="en-US" altLang="zh-CN" dirty="0">
                <a:latin typeface="Garamond" panose="02020404030301010803" pitchFamily="18" charset="0"/>
              </a:rPr>
              <a:t>, and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encourage the first purchase</a:t>
            </a:r>
            <a:r>
              <a:rPr lang="en-US" altLang="zh-CN" dirty="0">
                <a:latin typeface="Garamond" panose="02020404030301010803" pitchFamily="18" charset="0"/>
              </a:rPr>
              <a:t> or subscription of new patented products. 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Taiyuan City Regulations on Promoting Patent Implementation  (</a:t>
            </a:r>
            <a:r>
              <a:rPr lang="zh-CN" altLang="en-US" dirty="0">
                <a:latin typeface="Garamond" panose="02020404030301010803" pitchFamily="18" charset="0"/>
              </a:rPr>
              <a:t>太原市促进专利转化办法</a:t>
            </a:r>
            <a:r>
              <a:rPr lang="en-US" altLang="zh-CN" dirty="0">
                <a:latin typeface="Garamond" panose="02020404030301010803" pitchFamily="18" charset="0"/>
              </a:rPr>
              <a:t>)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Article 11 Municipal and county (city, district) people's governments should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prioritize the procurement </a:t>
            </a:r>
            <a:r>
              <a:rPr lang="en-US" altLang="zh-CN" dirty="0">
                <a:latin typeface="Garamond" panose="02020404030301010803" pitchFamily="18" charset="0"/>
              </a:rPr>
              <a:t>of high-tech equipment and products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developed by domestic enterprises with independent patent rights</a:t>
            </a:r>
            <a:r>
              <a:rPr lang="en-US" altLang="zh-CN" dirty="0"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010AD7C-F7F0-0242-B440-CF45FBD233CD}"/>
              </a:ext>
            </a:extLst>
          </p:cNvPr>
          <p:cNvSpPr txBox="1"/>
          <p:nvPr/>
        </p:nvSpPr>
        <p:spPr>
          <a:xfrm>
            <a:off x="7198390" y="1383950"/>
            <a:ext cx="46699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>
                <a:latin typeface="Garamond" panose="02020404030301010803" pitchFamily="18" charset="0"/>
              </a:rPr>
              <a:t>Merits: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Guarantees market for patented products, reducing commercial risks and market uncertainty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Encourages development of new technologies with first-purchase incentives.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Boosts the local high-tech industry</a:t>
            </a:r>
          </a:p>
          <a:p>
            <a:endParaRPr kumimoji="1" lang="en-US" altLang="zh-CN" sz="2400" dirty="0">
              <a:latin typeface="Garamond" panose="02020404030301010803" pitchFamily="18" charset="0"/>
            </a:endParaRPr>
          </a:p>
          <a:p>
            <a:r>
              <a:rPr kumimoji="1" lang="en-US" altLang="zh-CN" sz="2400" dirty="0">
                <a:latin typeface="Garamond" panose="02020404030301010803" pitchFamily="18" charset="0"/>
              </a:rPr>
              <a:t>Hazards: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Likely increase in low-quality patent filings.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Risk of protectionist perception, potential trade disputes.</a:t>
            </a:r>
          </a:p>
        </p:txBody>
      </p:sp>
    </p:spTree>
    <p:extLst>
      <p:ext uri="{BB962C8B-B14F-4D97-AF65-F5344CB8AC3E}">
        <p14:creationId xmlns:p14="http://schemas.microsoft.com/office/powerpoint/2010/main" val="23098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C94437-53B2-CE44-81F8-A6F77A2B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Patenting for tax credits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71E3FA-0FAE-D540-8FEC-2D9866E89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66657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>
                <a:latin typeface="Garamond" panose="02020404030301010803" pitchFamily="18" charset="0"/>
              </a:rPr>
              <a:t>Example: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Beijing City Patent Protection and Promotion Regulations </a:t>
            </a:r>
            <a:r>
              <a:rPr lang="zh-CN" altLang="en-US" dirty="0">
                <a:latin typeface="Garamond" panose="02020404030301010803" pitchFamily="18" charset="0"/>
              </a:rPr>
              <a:t>（北京市专利保护和促进条例）</a:t>
            </a:r>
            <a:endParaRPr lang="en-US" altLang="zh-CN" dirty="0">
              <a:latin typeface="Garamond" panose="02020404030301010803" pitchFamily="18" charset="0"/>
            </a:endParaRP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Article 31 This municipality encourages enterprises and other organizations to increase investment in patent research and development through various preferential policies.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Patent research and development expenses can be </a:t>
            </a:r>
            <a:r>
              <a:rPr lang="en-US" altLang="zh-CN" b="1" dirty="0">
                <a:solidFill>
                  <a:srgbClr val="FF0000"/>
                </a:solidFill>
                <a:latin typeface="Garamond" panose="02020404030301010803" pitchFamily="18" charset="0"/>
              </a:rPr>
              <a:t>additionally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 deducted or amortized at a prescribed rate </a:t>
            </a:r>
            <a:r>
              <a:rPr lang="en-US" altLang="zh-CN" dirty="0">
                <a:latin typeface="Garamond" panose="02020404030301010803" pitchFamily="18" charset="0"/>
              </a:rPr>
              <a:t>based on actual costs when calculating taxable income</a:t>
            </a:r>
            <a:r>
              <a:rPr lang="zh-CN" altLang="en-US" dirty="0">
                <a:latin typeface="Garamond" panose="02020404030301010803" pitchFamily="18" charset="0"/>
              </a:rPr>
              <a:t> </a:t>
            </a:r>
            <a:r>
              <a:rPr lang="en-US" altLang="zh-CN" dirty="0">
                <a:latin typeface="Garamond" panose="02020404030301010803" pitchFamily="18" charset="0"/>
              </a:rPr>
              <a:t>…</a:t>
            </a:r>
            <a:endParaRPr kumimoji="1" lang="en-US" altLang="zh-CN" dirty="0">
              <a:latin typeface="Garamond" panose="02020404030301010803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88087C3-1629-0049-B449-46A3EE8553F6}"/>
              </a:ext>
            </a:extLst>
          </p:cNvPr>
          <p:cNvSpPr/>
          <p:nvPr/>
        </p:nvSpPr>
        <p:spPr>
          <a:xfrm>
            <a:off x="6977742" y="2264320"/>
            <a:ext cx="45339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dirty="0">
                <a:latin typeface="Garamond" panose="02020404030301010803" pitchFamily="18" charset="0"/>
              </a:rPr>
              <a:t>Merits: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Encourages increased investment in patent-related R&amp;D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Enhances cash flow for companies by lowering after-tax costs of R&amp;D.</a:t>
            </a:r>
            <a:endParaRPr kumimoji="1" lang="en-US" altLang="zh-CN" sz="2400" dirty="0">
              <a:latin typeface="Garamond" panose="02020404030301010803" pitchFamily="18" charset="0"/>
            </a:endParaRPr>
          </a:p>
          <a:p>
            <a:endParaRPr kumimoji="1" lang="en-US" altLang="zh-CN" sz="2400" dirty="0">
              <a:latin typeface="Garamond" panose="02020404030301010803" pitchFamily="18" charset="0"/>
            </a:endParaRPr>
          </a:p>
          <a:p>
            <a:endParaRPr kumimoji="1" lang="en-US" altLang="zh-CN" sz="2400" dirty="0">
              <a:latin typeface="Garamond" panose="02020404030301010803" pitchFamily="18" charset="0"/>
            </a:endParaRPr>
          </a:p>
          <a:p>
            <a:r>
              <a:rPr kumimoji="1" lang="en-US" altLang="zh-CN" sz="2400" dirty="0">
                <a:latin typeface="Garamond" panose="02020404030301010803" pitchFamily="18" charset="0"/>
              </a:rPr>
              <a:t>Hazard: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Likely increase in low-quality patent filings.</a:t>
            </a:r>
          </a:p>
        </p:txBody>
      </p:sp>
    </p:spTree>
    <p:extLst>
      <p:ext uri="{BB962C8B-B14F-4D97-AF65-F5344CB8AC3E}">
        <p14:creationId xmlns:p14="http://schemas.microsoft.com/office/powerpoint/2010/main" val="194109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C94437-53B2-CE44-81F8-A6F77A2B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Patenting for privileges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71E3FA-0FAE-D540-8FEC-2D9866E89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66657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Garamond" panose="02020404030301010803" pitchFamily="18" charset="0"/>
              </a:rPr>
              <a:t>Example: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Baotou City Patent Protection and Promotion Regulations </a:t>
            </a:r>
            <a:r>
              <a:rPr lang="zh-CN" altLang="en-US" dirty="0">
                <a:latin typeface="Garamond" panose="02020404030301010803" pitchFamily="18" charset="0"/>
              </a:rPr>
              <a:t>（包头市专利保护和促进条例）</a:t>
            </a:r>
            <a:endParaRPr lang="en-US" altLang="zh-CN" dirty="0">
              <a:latin typeface="Garamond" panose="02020404030301010803" pitchFamily="18" charset="0"/>
            </a:endParaRP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Article 11 When evaluating and appointing professional and technical positions, priority should be given to inventors and designers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who have obtained patent rights</a:t>
            </a:r>
            <a:r>
              <a:rPr lang="en-US" altLang="zh-CN" dirty="0">
                <a:latin typeface="Garamond" panose="02020404030301010803" pitchFamily="18" charset="0"/>
              </a:rPr>
              <a:t>.</a:t>
            </a:r>
            <a:endParaRPr kumimoji="1" lang="en-US" altLang="zh-CN" dirty="0">
              <a:latin typeface="Garamond" panose="02020404030301010803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88087C3-1629-0049-B449-46A3EE8553F6}"/>
              </a:ext>
            </a:extLst>
          </p:cNvPr>
          <p:cNvSpPr/>
          <p:nvPr/>
        </p:nvSpPr>
        <p:spPr>
          <a:xfrm>
            <a:off x="6819900" y="1027906"/>
            <a:ext cx="45339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dirty="0">
                <a:latin typeface="Garamond" panose="02020404030301010803" pitchFamily="18" charset="0"/>
              </a:rPr>
              <a:t>Merits: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Encourages patentable research by linking patent rights to career advancement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Motivates increased investment in R&amp;D activities.</a:t>
            </a:r>
            <a:endParaRPr kumimoji="1" lang="en-US" altLang="zh-CN" sz="2400" dirty="0">
              <a:latin typeface="Garamond" panose="02020404030301010803" pitchFamily="18" charset="0"/>
            </a:endParaRPr>
          </a:p>
          <a:p>
            <a:endParaRPr kumimoji="1" lang="en-US" altLang="zh-CN" sz="2400" dirty="0">
              <a:latin typeface="Garamond" panose="02020404030301010803" pitchFamily="18" charset="0"/>
            </a:endParaRPr>
          </a:p>
          <a:p>
            <a:r>
              <a:rPr kumimoji="1" lang="en-US" altLang="zh-CN" sz="2400" dirty="0">
                <a:latin typeface="Garamond" panose="02020404030301010803" pitchFamily="18" charset="0"/>
              </a:rPr>
              <a:t>Hazards: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Shift in focus towards patentable projects, driving targeted innovation.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Risk of prioritizing quantity of patents over quality and market relevance.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Risk of inaccurate evaluation</a:t>
            </a:r>
          </a:p>
        </p:txBody>
      </p:sp>
    </p:spTree>
    <p:extLst>
      <p:ext uri="{BB962C8B-B14F-4D97-AF65-F5344CB8AC3E}">
        <p14:creationId xmlns:p14="http://schemas.microsoft.com/office/powerpoint/2010/main" val="124788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C94437-53B2-CE44-81F8-A6F77A2B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Patenting for privileges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71E3FA-0FAE-D540-8FEC-2D9866E89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66657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Garamond" panose="02020404030301010803" pitchFamily="18" charset="0"/>
              </a:rPr>
              <a:t>Example: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Baotou City Patent Protection and Promotion Regulations </a:t>
            </a:r>
            <a:r>
              <a:rPr lang="zh-CN" altLang="en-US" dirty="0">
                <a:latin typeface="Garamond" panose="02020404030301010803" pitchFamily="18" charset="0"/>
              </a:rPr>
              <a:t>（包头市专利保护和促进条例）</a:t>
            </a:r>
            <a:endParaRPr lang="en-US" altLang="zh-CN" dirty="0">
              <a:latin typeface="Garamond" panose="02020404030301010803" pitchFamily="18" charset="0"/>
            </a:endParaRP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Article 11 When evaluating and appointing professional and technical positions, priority should be given to inventors and designers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who have obtained patent rights</a:t>
            </a:r>
            <a:r>
              <a:rPr lang="en-US" altLang="zh-CN" dirty="0">
                <a:latin typeface="Garamond" panose="02020404030301010803" pitchFamily="18" charset="0"/>
              </a:rPr>
              <a:t>.</a:t>
            </a:r>
            <a:endParaRPr kumimoji="1" lang="en-US" altLang="zh-CN" dirty="0">
              <a:latin typeface="Garamond" panose="02020404030301010803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88087C3-1629-0049-B449-46A3EE8553F6}"/>
              </a:ext>
            </a:extLst>
          </p:cNvPr>
          <p:cNvSpPr/>
          <p:nvPr/>
        </p:nvSpPr>
        <p:spPr>
          <a:xfrm>
            <a:off x="6819900" y="1027906"/>
            <a:ext cx="45339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dirty="0">
                <a:latin typeface="Garamond" panose="02020404030301010803" pitchFamily="18" charset="0"/>
              </a:rPr>
              <a:t>Merits: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Encourages patentable research by linking patent rights to career advancement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Motivates increased investment in R&amp;D activities.</a:t>
            </a:r>
            <a:endParaRPr kumimoji="1" lang="en-US" altLang="zh-CN" sz="2400" dirty="0">
              <a:latin typeface="Garamond" panose="02020404030301010803" pitchFamily="18" charset="0"/>
            </a:endParaRPr>
          </a:p>
          <a:p>
            <a:endParaRPr kumimoji="1" lang="en-US" altLang="zh-CN" sz="2400" dirty="0">
              <a:latin typeface="Garamond" panose="02020404030301010803" pitchFamily="18" charset="0"/>
            </a:endParaRPr>
          </a:p>
          <a:p>
            <a:r>
              <a:rPr kumimoji="1" lang="en-US" altLang="zh-CN" sz="2400" dirty="0">
                <a:latin typeface="Garamond" panose="02020404030301010803" pitchFamily="18" charset="0"/>
              </a:rPr>
              <a:t>Hazards: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Shift in focus towards patentable projects, driving targeted innovation.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Risk of prioritizing quantity of patents over quality and market relevance.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Risk of inaccurate evaluation</a:t>
            </a:r>
          </a:p>
        </p:txBody>
      </p:sp>
    </p:spTree>
    <p:extLst>
      <p:ext uri="{BB962C8B-B14F-4D97-AF65-F5344CB8AC3E}">
        <p14:creationId xmlns:p14="http://schemas.microsoft.com/office/powerpoint/2010/main" val="353837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C94437-53B2-CE44-81F8-A6F77A2B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Patenting for privileges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71E3FA-0FAE-D540-8FEC-2D9866E89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5366657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>
                <a:latin typeface="Garamond" panose="02020404030301010803" pitchFamily="18" charset="0"/>
              </a:rPr>
              <a:t>Example: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Shantou City Patent Protection and Promotion Regulations </a:t>
            </a:r>
            <a:r>
              <a:rPr lang="zh-CN" altLang="en-US" dirty="0">
                <a:latin typeface="Garamond" panose="02020404030301010803" pitchFamily="18" charset="0"/>
              </a:rPr>
              <a:t>（汕头市专利保护和促进条例）</a:t>
            </a:r>
            <a:endParaRPr lang="en-US" altLang="zh-CN" dirty="0">
              <a:latin typeface="Garamond" panose="02020404030301010803" pitchFamily="18" charset="0"/>
            </a:endParaRP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Article 24 When recommending, recognizing, evaluating, and reviewing </a:t>
            </a:r>
            <a:r>
              <a:rPr lang="en-US" altLang="zh-CN" b="1" i="1" dirty="0">
                <a:solidFill>
                  <a:srgbClr val="FF0000"/>
                </a:solidFill>
                <a:latin typeface="Garamond" panose="02020404030301010803" pitchFamily="18" charset="0"/>
              </a:rPr>
              <a:t>leading industrial enterprises</a:t>
            </a:r>
            <a:r>
              <a:rPr lang="en-US" altLang="zh-CN" dirty="0">
                <a:latin typeface="Garamond" panose="02020404030301010803" pitchFamily="18" charset="0"/>
              </a:rPr>
              <a:t>, technology innovation centers, and other titles reflecting innovation capability, the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possession of self-developed patents and the establishment and implementation of a patent protection system should be </a:t>
            </a:r>
            <a:r>
              <a:rPr lang="en-US" altLang="zh-CN" b="1" dirty="0">
                <a:solidFill>
                  <a:srgbClr val="FF0000"/>
                </a:solidFill>
                <a:latin typeface="Garamond" panose="02020404030301010803" pitchFamily="18" charset="0"/>
              </a:rPr>
              <a:t>key criteria</a:t>
            </a:r>
            <a:r>
              <a:rPr lang="en-US" altLang="zh-CN" dirty="0">
                <a:latin typeface="Garamond" panose="02020404030301010803" pitchFamily="18" charset="0"/>
              </a:rPr>
              <a:t>. 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88087C3-1629-0049-B449-46A3EE8553F6}"/>
              </a:ext>
            </a:extLst>
          </p:cNvPr>
          <p:cNvSpPr/>
          <p:nvPr/>
        </p:nvSpPr>
        <p:spPr>
          <a:xfrm>
            <a:off x="7781925" y="1485106"/>
            <a:ext cx="4235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400" dirty="0">
                <a:latin typeface="Garamond" panose="02020404030301010803" pitchFamily="18" charset="0"/>
              </a:rPr>
              <a:t>Merits: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Strongly incentivizes development of self-developed patents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Fosters a culture of innovation within enterprises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Garamond" panose="02020404030301010803" pitchFamily="18" charset="0"/>
            </a:endParaRPr>
          </a:p>
          <a:p>
            <a:r>
              <a:rPr kumimoji="1" lang="en-US" altLang="zh-CN" sz="2400" dirty="0">
                <a:latin typeface="Garamond" panose="02020404030301010803" pitchFamily="18" charset="0"/>
              </a:rPr>
              <a:t>Hazards: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Potential for strategic patenting, leading to patent thickets.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Garamond" panose="02020404030301010803" pitchFamily="18" charset="0"/>
              </a:rPr>
              <a:t>Possible diversion of resources from other important, non-patentable innovations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A18D0AC-A853-234B-BD06-39A9FDD75A92}"/>
              </a:ext>
            </a:extLst>
          </p:cNvPr>
          <p:cNvSpPr txBox="1"/>
          <p:nvPr/>
        </p:nvSpPr>
        <p:spPr>
          <a:xfrm>
            <a:off x="4963886" y="2355653"/>
            <a:ext cx="275952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altLang="zh-CN" sz="1600" dirty="0">
                <a:latin typeface="Garamond" panose="02020404030301010803" pitchFamily="18" charset="0"/>
              </a:rPr>
              <a:t>Priority arrangement of exhibition booths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600" dirty="0">
                <a:latin typeface="Garamond" panose="02020404030301010803" pitchFamily="18" charset="0"/>
              </a:rPr>
              <a:t>Priority use of convenient export customs clearance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600" dirty="0">
                <a:latin typeface="Garamond" panose="02020404030301010803" pitchFamily="18" charset="0"/>
              </a:rPr>
              <a:t>Priority approval of company personnel’s applications to go abroad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600" dirty="0">
                <a:latin typeface="Garamond" panose="02020404030301010803" pitchFamily="18" charset="0"/>
              </a:rPr>
              <a:t>Priority participation in government projects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600" dirty="0">
                <a:latin typeface="Garamond" panose="02020404030301010803" pitchFamily="18" charset="0"/>
              </a:rPr>
              <a:t>Financial subsidies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600" dirty="0">
                <a:latin typeface="Garamond" panose="02020404030301010803" pitchFamily="18" charset="0"/>
              </a:rPr>
              <a:t>Tax preferences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600" dirty="0">
                <a:latin typeface="Garamond" panose="02020404030301010803" pitchFamily="18" charset="0"/>
              </a:rPr>
              <a:t>Favorable financing terms</a:t>
            </a:r>
            <a:endParaRPr kumimoji="1" lang="en-US" altLang="zh-CN" sz="1600" dirty="0">
              <a:latin typeface="Garamond" panose="02020404030301010803" pitchFamily="18" charset="0"/>
            </a:endParaRPr>
          </a:p>
          <a:p>
            <a:endParaRPr kumimoji="1" lang="zh-CN" altLang="en-US" dirty="0"/>
          </a:p>
        </p:txBody>
      </p:sp>
      <p:sp>
        <p:nvSpPr>
          <p:cNvPr id="6" name="左大括号 5">
            <a:extLst>
              <a:ext uri="{FF2B5EF4-FFF2-40B4-BE49-F238E27FC236}">
                <a16:creationId xmlns:a16="http://schemas.microsoft.com/office/drawing/2014/main" id="{F3D5F6C3-8D04-3549-96F8-E40EEF665F23}"/>
              </a:ext>
            </a:extLst>
          </p:cNvPr>
          <p:cNvSpPr/>
          <p:nvPr/>
        </p:nvSpPr>
        <p:spPr>
          <a:xfrm>
            <a:off x="4905375" y="2355653"/>
            <a:ext cx="672192" cy="3751233"/>
          </a:xfrm>
          <a:prstGeom prst="leftBrace">
            <a:avLst>
              <a:gd name="adj1" fmla="val 8333"/>
              <a:gd name="adj2" fmla="val 491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085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26000E-C36A-4F41-B2E6-6BDC7A171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Evaluation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4A5653-2BE9-C744-8182-20BE388A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70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b="1" dirty="0">
                <a:latin typeface="Garamond" panose="02020404030301010803" pitchFamily="18" charset="0"/>
              </a:rPr>
              <a:t>Merits:</a:t>
            </a:r>
            <a:endParaRPr lang="en-US" altLang="zh-CN" dirty="0">
              <a:latin typeface="Garamond" panose="02020404030301010803" pitchFamily="18" charset="0"/>
            </a:endParaRPr>
          </a:p>
          <a:p>
            <a:r>
              <a:rPr lang="en-US" altLang="zh-CN" b="1" dirty="0">
                <a:latin typeface="Garamond" panose="02020404030301010803" pitchFamily="18" charset="0"/>
              </a:rPr>
              <a:t>Encourages Innovation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Strongly incentivizes the development and patenting of self-developed technologies.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Motivates increased investment in research and development (R&amp;D) activities.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Supports Commercialization and Market Entry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Reduces commercialization risks and market uncertainty, encouraging market entry.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Provides first-purchase incentives, boosting the development and commercialization of new technologies.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Enhances Investment and Innovation Culture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Attracts additional private investment by creating favorable conditions for innovation.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Fosters a culture of innovation within enterprises and encourages systematic patent protection strategies.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Professional and Economic Growth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Links patent rights to career advancement, enhancing professional recognition and motivating further R&amp;D efforts.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Boosts the local high-tech industry and supports regional economic development.</a:t>
            </a:r>
          </a:p>
          <a:p>
            <a:endParaRPr kumimoji="1" lang="zh-CN" altLang="en-US" dirty="0">
              <a:latin typeface="Garamond" panose="02020404030301010803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F2C8345-D4C9-4D40-B23C-9C21239147FA}"/>
              </a:ext>
            </a:extLst>
          </p:cNvPr>
          <p:cNvSpPr txBox="1"/>
          <p:nvPr/>
        </p:nvSpPr>
        <p:spPr>
          <a:xfrm>
            <a:off x="978877" y="6362699"/>
            <a:ext cx="9077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Existing empirical studies are not sufficient to support these effects as significant.</a:t>
            </a:r>
            <a:endParaRPr kumimoji="1" lang="zh-CN" altLang="en-US" sz="2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98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26000E-C36A-4F41-B2E6-6BDC7A171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Evaluation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4A5653-2BE9-C744-8182-20BE388A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16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b="1" dirty="0">
                <a:latin typeface="Garamond" panose="02020404030301010803" pitchFamily="18" charset="0"/>
              </a:rPr>
              <a:t>Hazards:</a:t>
            </a:r>
            <a:endParaRPr lang="en-US" altLang="zh-CN" dirty="0">
              <a:latin typeface="Garamond" panose="02020404030301010803" pitchFamily="18" charset="0"/>
            </a:endParaRPr>
          </a:p>
          <a:p>
            <a:r>
              <a:rPr lang="en-US" altLang="zh-CN" b="1" dirty="0">
                <a:latin typeface="Garamond" panose="02020404030301010803" pitchFamily="18" charset="0"/>
              </a:rPr>
              <a:t>Risk of Low-Quality Patents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Likely increase in low-quality patent filings, which may dilute the overall quality of patents.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Market and Trade Concerns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Risk of protectionist perception, potentially leading to trade disputes.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Possible diversion of resources from other important, non-patentable innovations due to a focus on patentable projects.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Strategic and Misallocated Patenting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Potential for strategic patenting, leading to patent thickets that hinder other firms' innovation efforts.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Risk of prioritizing the quantity of patents over quality and market relevance, leading to misallocation of resources.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Evaluation and Implementation Challenges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Risk of inaccurate evaluation of patents and innovation capabilities.</a:t>
            </a:r>
          </a:p>
          <a:p>
            <a:endParaRPr kumimoji="1" lang="zh-CN" altLang="en-US" dirty="0">
              <a:latin typeface="Garamond" panose="020204040303010108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751B8C1-D979-0347-98CF-F12FD3FE1C53}"/>
              </a:ext>
            </a:extLst>
          </p:cNvPr>
          <p:cNvSpPr txBox="1"/>
          <p:nvPr/>
        </p:nvSpPr>
        <p:spPr>
          <a:xfrm>
            <a:off x="838200" y="5811412"/>
            <a:ext cx="109074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Existing empirical research supports the claim that strategic low-quality patent applications are a serious problem, which has led to a patent bubble, and anecdotal evidence supports the claim that firms engage in rent-seeking through patent applications.</a:t>
            </a:r>
            <a:endParaRPr kumimoji="1" lang="zh-CN" altLang="en-US" sz="2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0DF094-6853-A94C-827F-CC2F68709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Two Proposals for Reform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EE6E91-5482-084C-B5CD-301E79A1D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b="1" dirty="0">
                <a:latin typeface="Garamond" panose="02020404030301010803" pitchFamily="18" charset="0"/>
              </a:rPr>
              <a:t>1. Decoupling State Incentives</a:t>
            </a:r>
            <a:endParaRPr lang="en-US" altLang="zh-CN" dirty="0">
              <a:latin typeface="Garamond" panose="02020404030301010803" pitchFamily="18" charset="0"/>
            </a:endParaRPr>
          </a:p>
          <a:p>
            <a:r>
              <a:rPr lang="en-US" altLang="zh-CN" b="1" dirty="0">
                <a:latin typeface="Garamond" panose="02020404030301010803" pitchFamily="18" charset="0"/>
              </a:rPr>
              <a:t>Advantages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Restores market signals in guiding innovation.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Reduces distorted incentives.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Encourages high-quality innovation.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Limitations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Requires gradual transition from the state-led innovation model.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Significant implementation challenges.</a:t>
            </a:r>
          </a:p>
        </p:txBody>
      </p:sp>
    </p:spTree>
    <p:extLst>
      <p:ext uri="{BB962C8B-B14F-4D97-AF65-F5344CB8AC3E}">
        <p14:creationId xmlns:p14="http://schemas.microsoft.com/office/powerpoint/2010/main" val="36168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AAF87E-CE4B-B344-A5D7-917E3444C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Contents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E0170D-EDE8-C54B-8BBE-B62E1C4E3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latin typeface="Garamond" panose="02020404030301010803" pitchFamily="18" charset="0"/>
              </a:rPr>
              <a:t>Research Background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2800" dirty="0">
                <a:latin typeface="Garamond" panose="02020404030301010803" pitchFamily="18" charset="0"/>
              </a:rPr>
              <a:t>Co</a:t>
            </a:r>
            <a:r>
              <a:rPr lang="en-US" altLang="zh-CN" dirty="0">
                <a:latin typeface="Garamond" panose="02020404030301010803" pitchFamily="18" charset="0"/>
              </a:rPr>
              <a:t>nventional Approach and China’s Approach</a:t>
            </a:r>
            <a:endParaRPr lang="en-US" altLang="zh-CN" sz="2800" dirty="0">
              <a:latin typeface="Garamond" panose="02020404030301010803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latin typeface="Garamond" panose="02020404030301010803" pitchFamily="18" charset="0"/>
              </a:rPr>
              <a:t>Examples</a:t>
            </a:r>
            <a:endParaRPr lang="en-US" altLang="zh-CN" sz="2800" dirty="0">
              <a:latin typeface="Garamond" panose="02020404030301010803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latin typeface="Garamond" panose="02020404030301010803" pitchFamily="18" charset="0"/>
              </a:rPr>
              <a:t>Evaluation</a:t>
            </a:r>
            <a:endParaRPr lang="en-US" altLang="zh-CN" sz="2800" dirty="0">
              <a:latin typeface="Garamond" panose="02020404030301010803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CN" sz="2800" dirty="0">
                <a:latin typeface="Garamond" panose="02020404030301010803" pitchFamily="18" charset="0"/>
              </a:rPr>
              <a:t>Two Proposals for Reform</a:t>
            </a:r>
          </a:p>
          <a:p>
            <a:pPr lvl="1"/>
            <a:endParaRPr kumimoji="1" lang="zh-CN" alt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628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0DF094-6853-A94C-827F-CC2F68709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Two Proposals for Reform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EE6E91-5482-084C-B5CD-301E79A1D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Garamond" panose="02020404030301010803" pitchFamily="18" charset="0"/>
              </a:rPr>
              <a:t>2. Systematic Reform with the State-Led Approach</a:t>
            </a:r>
            <a:endParaRPr lang="en-US" altLang="zh-CN" dirty="0">
              <a:latin typeface="Garamond" panose="02020404030301010803" pitchFamily="18" charset="0"/>
            </a:endParaRPr>
          </a:p>
          <a:p>
            <a:r>
              <a:rPr lang="en-US" altLang="zh-CN" b="1" dirty="0">
                <a:latin typeface="Garamond" panose="02020404030301010803" pitchFamily="18" charset="0"/>
              </a:rPr>
              <a:t>Advantages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Retains the benefits of state guidance in fostering innovation.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More likely to be implemented.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Limitations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Requires systematic enhancement</a:t>
            </a:r>
          </a:p>
          <a:p>
            <a:pPr lvl="2"/>
            <a:r>
              <a:rPr lang="en-US" altLang="zh-CN" dirty="0">
                <a:latin typeface="Garamond" panose="02020404030301010803" pitchFamily="18" charset="0"/>
              </a:rPr>
              <a:t>patent quality control, detailed and dynamic patent disclosure, evaluate patents alongside other indicators, establish punishment mechanisms to ensure policy effectiveness and reduce fraud . . . 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Requires substantial administrative capacity to ensure effectiveness of the system.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Potential for continued market signal distortion.</a:t>
            </a:r>
          </a:p>
        </p:txBody>
      </p:sp>
    </p:spTree>
    <p:extLst>
      <p:ext uri="{BB962C8B-B14F-4D97-AF65-F5344CB8AC3E}">
        <p14:creationId xmlns:p14="http://schemas.microsoft.com/office/powerpoint/2010/main" val="2313034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0C1B07-CF17-204B-B5D4-FAE4C31E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Conclusion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166134-2905-9E44-85FE-2F4807E0F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Garamond" panose="02020404030301010803" pitchFamily="18" charset="0"/>
              </a:rPr>
              <a:t>China’s patent system has transitioned to a market-state hybrid model, integrating market-driven incentives with state-driven supports to foster innovation. 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This approach presents opportunities for technological advancements but also challenges, including the potential rise in low-quality patents and market distortions. </a:t>
            </a:r>
          </a:p>
          <a:p>
            <a:r>
              <a:rPr lang="en-US" altLang="zh-CN" dirty="0">
                <a:latin typeface="Garamond" panose="02020404030301010803" pitchFamily="18" charset="0"/>
              </a:rPr>
              <a:t>For a sustainable future, systematic reforms or the decoupling of state incentives are necessary to enhance the system’s effectiveness.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01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CF50B2-E0CA-734F-9EBA-A281A5C8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Garamond" panose="02020404030301010803" pitchFamily="18" charset="0"/>
              </a:rPr>
              <a:t>Background: China’s Patent System Reform</a:t>
            </a: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6FB783-867E-E240-9F2F-6010B97CD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>
                <a:latin typeface="Garamond" panose="02020404030301010803" pitchFamily="18" charset="0"/>
              </a:rPr>
              <a:t>Shift in Approach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China’s patent system reform marks a significant transition from a traditional market-based approach to a </a:t>
            </a:r>
            <a:r>
              <a:rPr lang="en-US" altLang="zh-CN" u="sng" dirty="0">
                <a:latin typeface="Garamond" panose="02020404030301010803" pitchFamily="18" charset="0"/>
              </a:rPr>
              <a:t>hybrid model integrating state-driven incentives</a:t>
            </a:r>
            <a:r>
              <a:rPr lang="en-US" altLang="zh-CN" dirty="0">
                <a:latin typeface="Garamond" panose="02020404030301010803" pitchFamily="18" charset="0"/>
              </a:rPr>
              <a:t>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Research Focus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My research identifies the key characteristics of this hybrid model and analyzes its implications for innovation.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Significance of the Research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This study is vital as it provides insights into China’s evolving patent landscape, highlighting its growing influence as a global technological powerhouse.</a:t>
            </a:r>
          </a:p>
        </p:txBody>
      </p:sp>
    </p:spTree>
    <p:extLst>
      <p:ext uri="{BB962C8B-B14F-4D97-AF65-F5344CB8AC3E}">
        <p14:creationId xmlns:p14="http://schemas.microsoft.com/office/powerpoint/2010/main" val="3608754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37D944-B970-944B-8DCE-88BB5C592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Garamond" panose="02020404030301010803" pitchFamily="18" charset="0"/>
              </a:rPr>
              <a:t>Conventional Approach to Patents: Market-Based Model</a:t>
            </a:r>
            <a:endParaRPr lang="en-US" altLang="zh-CN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41D20E-44B9-B247-AB12-EE321579B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b="1" dirty="0">
                <a:latin typeface="Garamond" panose="02020404030301010803" pitchFamily="18" charset="0"/>
              </a:rPr>
              <a:t>Incentive Theory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The patent system is a crucial mechanism for incentivizing technological advancements.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Achieves this by granting rights to inventors to exclude others, allowing for the provision of products or services that bear the same invention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in the market</a:t>
            </a:r>
            <a:r>
              <a:rPr lang="en-US" altLang="zh-CN" dirty="0">
                <a:latin typeface="Garamond" panose="02020404030301010803" pitchFamily="18" charset="0"/>
              </a:rPr>
              <a:t>, thereby enabling inventors to charge over-competitive prices.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Market rewards </a:t>
            </a:r>
            <a:r>
              <a:rPr lang="en-US" altLang="zh-CN" dirty="0">
                <a:latin typeface="Garamond" panose="02020404030301010803" pitchFamily="18" charset="0"/>
              </a:rPr>
              <a:t>are the primary source of patent incentives.</a:t>
            </a:r>
          </a:p>
          <a:p>
            <a:r>
              <a:rPr lang="en-US" altLang="zh-CN" b="1" dirty="0">
                <a:latin typeface="Garamond" panose="02020404030301010803" pitchFamily="18" charset="0"/>
              </a:rPr>
              <a:t>Role of the State</a:t>
            </a:r>
            <a:r>
              <a:rPr lang="en-US" altLang="zh-CN" dirty="0">
                <a:latin typeface="Garamond" panose="02020404030301010803" pitchFamily="18" charset="0"/>
              </a:rPr>
              <a:t>:</a:t>
            </a:r>
          </a:p>
          <a:p>
            <a:pPr lvl="1"/>
            <a:r>
              <a:rPr lang="en-US" altLang="zh-CN" dirty="0">
                <a:latin typeface="Garamond" panose="02020404030301010803" pitchFamily="18" charset="0"/>
              </a:rPr>
              <a:t>Instead of using bureaucratic or political processes</a:t>
            </a:r>
            <a:r>
              <a:rPr lang="zh-CN" altLang="en-US" dirty="0">
                <a:latin typeface="Garamond" panose="02020404030301010803" pitchFamily="18" charset="0"/>
              </a:rPr>
              <a:t> </a:t>
            </a:r>
            <a:r>
              <a:rPr lang="en-US" altLang="zh-CN" dirty="0">
                <a:latin typeface="Garamond" panose="02020404030301010803" pitchFamily="18" charset="0"/>
              </a:rPr>
              <a:t>to reward and guide innovation, the state relies on a set of predefined rules (i.e., patent law) that establish a system for determining when property rights in inventions will be granted. Inventors primarily decide on innovation investments based on </a:t>
            </a:r>
            <a:r>
              <a:rPr lang="en-US" altLang="zh-CN" dirty="0">
                <a:solidFill>
                  <a:srgbClr val="FF0000"/>
                </a:solidFill>
                <a:latin typeface="Garamond" panose="02020404030301010803" pitchFamily="18" charset="0"/>
              </a:rPr>
              <a:t>market signals</a:t>
            </a:r>
            <a:r>
              <a:rPr lang="en-US" altLang="zh-CN" dirty="0">
                <a:latin typeface="Garamond" panose="020204040303010108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7872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>
            <a:extLst>
              <a:ext uri="{FF2B5EF4-FFF2-40B4-BE49-F238E27FC236}">
                <a16:creationId xmlns:a16="http://schemas.microsoft.com/office/drawing/2014/main" id="{547B512A-B55A-9444-8450-857EFF9E9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19273"/>
            <a:ext cx="0" cy="53592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0EC31E4-F7C5-6B4A-AA13-8034675C1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5791200"/>
            <a:ext cx="690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F0B0312B-9615-2F42-AED7-AC1C6E167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355858"/>
            <a:ext cx="683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27664-78DF-F84D-AFE2-9E79894FA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37" y="1120348"/>
            <a:ext cx="164652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Price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6E6BD0-8876-C545-8B25-7400AC00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38" y="5710238"/>
            <a:ext cx="1304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latin typeface="Times New Roman" charset="0"/>
              </a:rPr>
              <a:t>Quantity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D5696A36-5D79-3E41-978C-2FA464E04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4893896"/>
            <a:ext cx="2066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Marginal Cost</a:t>
            </a: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A430B10E-0280-5343-B221-280102D96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1841500"/>
            <a:ext cx="6451600" cy="393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11FB54A4-9943-0E4E-99C5-5E7DBA5395B1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3697288" y="3278188"/>
            <a:ext cx="1597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Demand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94CCA1-021D-EE4E-B0A7-0507CEBA2CD0}"/>
              </a:ext>
            </a:extLst>
          </p:cNvPr>
          <p:cNvSpPr/>
          <p:nvPr/>
        </p:nvSpPr>
        <p:spPr>
          <a:xfrm>
            <a:off x="1002994" y="2734631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3E3B69-6730-184C-A76D-0FCB19439BD9}"/>
              </a:ext>
            </a:extLst>
          </p:cNvPr>
          <p:cNvSpPr/>
          <p:nvPr/>
        </p:nvSpPr>
        <p:spPr>
          <a:xfrm>
            <a:off x="2597814" y="5736457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C45EB6-B512-5644-8480-4EC42FB4781A}"/>
              </a:ext>
            </a:extLst>
          </p:cNvPr>
          <p:cNvCxnSpPr>
            <a:stCxn id="12" idx="3"/>
          </p:cNvCxnSpPr>
          <p:nvPr/>
        </p:nvCxnSpPr>
        <p:spPr>
          <a:xfrm>
            <a:off x="1130606" y="2801351"/>
            <a:ext cx="1531014" cy="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C131F8C-6582-1043-A261-9C84ED67B4CD}"/>
              </a:ext>
            </a:extLst>
          </p:cNvPr>
          <p:cNvSpPr/>
          <p:nvPr/>
        </p:nvSpPr>
        <p:spPr>
          <a:xfrm>
            <a:off x="1025769" y="3082649"/>
            <a:ext cx="127612" cy="13344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5D9FA3-9FC3-6843-970D-B011E09B2AED}"/>
              </a:ext>
            </a:extLst>
          </p:cNvPr>
          <p:cNvSpPr/>
          <p:nvPr/>
        </p:nvSpPr>
        <p:spPr>
          <a:xfrm>
            <a:off x="3137938" y="5738236"/>
            <a:ext cx="127612" cy="13344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78DD197-DBFB-A54A-8D36-7B576C58EF0D}"/>
              </a:ext>
            </a:extLst>
          </p:cNvPr>
          <p:cNvCxnSpPr>
            <a:cxnSpLocks/>
          </p:cNvCxnSpPr>
          <p:nvPr/>
        </p:nvCxnSpPr>
        <p:spPr>
          <a:xfrm>
            <a:off x="1089575" y="3115828"/>
            <a:ext cx="2095859" cy="17343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16EEDDA-82AE-4E4C-8AAA-D14432495414}"/>
              </a:ext>
            </a:extLst>
          </p:cNvPr>
          <p:cNvSpPr/>
          <p:nvPr/>
        </p:nvSpPr>
        <p:spPr>
          <a:xfrm>
            <a:off x="1002141" y="3478141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5CC5AA-3CDC-BB49-AA4A-2BB210140036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1129753" y="3544861"/>
            <a:ext cx="2687605" cy="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C93291-5822-AF4F-AB04-022AE83A457A}"/>
              </a:ext>
            </a:extLst>
          </p:cNvPr>
          <p:cNvCxnSpPr>
            <a:cxnSpLocks/>
          </p:cNvCxnSpPr>
          <p:nvPr/>
        </p:nvCxnSpPr>
        <p:spPr>
          <a:xfrm flipH="1" flipV="1">
            <a:off x="6211920" y="5009340"/>
            <a:ext cx="883" cy="768581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3ED223FA-462B-B849-970D-E400B6B72C7C}"/>
              </a:ext>
            </a:extLst>
          </p:cNvPr>
          <p:cNvSpPr/>
          <p:nvPr/>
        </p:nvSpPr>
        <p:spPr>
          <a:xfrm>
            <a:off x="3753552" y="5718756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EBA1D7B-7B6D-2A46-839F-061E0C392633}"/>
              </a:ext>
            </a:extLst>
          </p:cNvPr>
          <p:cNvCxnSpPr>
            <a:cxnSpLocks/>
            <a:stCxn id="13" idx="2"/>
          </p:cNvCxnSpPr>
          <p:nvPr/>
        </p:nvCxnSpPr>
        <p:spPr>
          <a:xfrm flipH="1" flipV="1">
            <a:off x="2632758" y="2805167"/>
            <a:ext cx="28862" cy="306473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2A3C0C1-D930-2B4C-89D3-4C3034B609FA}"/>
              </a:ext>
            </a:extLst>
          </p:cNvPr>
          <p:cNvCxnSpPr>
            <a:cxnSpLocks/>
          </p:cNvCxnSpPr>
          <p:nvPr/>
        </p:nvCxnSpPr>
        <p:spPr>
          <a:xfrm flipV="1">
            <a:off x="3185434" y="3115828"/>
            <a:ext cx="0" cy="259441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7">
            <a:extLst>
              <a:ext uri="{FF2B5EF4-FFF2-40B4-BE49-F238E27FC236}">
                <a16:creationId xmlns:a16="http://schemas.microsoft.com/office/drawing/2014/main" id="{2A77BAF5-70F9-E042-AD3D-FB08EC6102FC}"/>
              </a:ext>
            </a:extLst>
          </p:cNvPr>
          <p:cNvSpPr/>
          <p:nvPr/>
        </p:nvSpPr>
        <p:spPr>
          <a:xfrm>
            <a:off x="7767638" y="0"/>
            <a:ext cx="1304925" cy="490483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25">
            <a:extLst>
              <a:ext uri="{FF2B5EF4-FFF2-40B4-BE49-F238E27FC236}">
                <a16:creationId xmlns:a16="http://schemas.microsoft.com/office/drawing/2014/main" id="{3E9CCB4F-9F64-CF42-9B67-916E5E694BF9}"/>
              </a:ext>
            </a:extLst>
          </p:cNvPr>
          <p:cNvCxnSpPr>
            <a:cxnSpLocks/>
            <a:stCxn id="21" idx="0"/>
          </p:cNvCxnSpPr>
          <p:nvPr/>
        </p:nvCxnSpPr>
        <p:spPr>
          <a:xfrm flipV="1">
            <a:off x="3817358" y="3532412"/>
            <a:ext cx="0" cy="2186344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14">
            <a:extLst>
              <a:ext uri="{FF2B5EF4-FFF2-40B4-BE49-F238E27FC236}">
                <a16:creationId xmlns:a16="http://schemas.microsoft.com/office/drawing/2014/main" id="{4A1EE6E1-FE84-BF44-93CD-86CC008F82F6}"/>
              </a:ext>
            </a:extLst>
          </p:cNvPr>
          <p:cNvSpPr/>
          <p:nvPr/>
        </p:nvSpPr>
        <p:spPr>
          <a:xfrm>
            <a:off x="1019537" y="3817571"/>
            <a:ext cx="127612" cy="13344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25">
            <a:extLst>
              <a:ext uri="{FF2B5EF4-FFF2-40B4-BE49-F238E27FC236}">
                <a16:creationId xmlns:a16="http://schemas.microsoft.com/office/drawing/2014/main" id="{D94D4CE3-2AB6-F24D-8BC2-4F1D4007919D}"/>
              </a:ext>
            </a:extLst>
          </p:cNvPr>
          <p:cNvCxnSpPr>
            <a:cxnSpLocks/>
          </p:cNvCxnSpPr>
          <p:nvPr/>
        </p:nvCxnSpPr>
        <p:spPr>
          <a:xfrm flipH="1" flipV="1">
            <a:off x="4305300" y="3884291"/>
            <a:ext cx="529" cy="1846449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16">
            <a:extLst>
              <a:ext uri="{FF2B5EF4-FFF2-40B4-BE49-F238E27FC236}">
                <a16:creationId xmlns:a16="http://schemas.microsoft.com/office/drawing/2014/main" id="{FA26FF47-C1CB-944C-B882-D19DE8AE514E}"/>
              </a:ext>
            </a:extLst>
          </p:cNvPr>
          <p:cNvCxnSpPr>
            <a:cxnSpLocks/>
          </p:cNvCxnSpPr>
          <p:nvPr/>
        </p:nvCxnSpPr>
        <p:spPr>
          <a:xfrm>
            <a:off x="1011831" y="3864961"/>
            <a:ext cx="3293469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15">
            <a:extLst>
              <a:ext uri="{FF2B5EF4-FFF2-40B4-BE49-F238E27FC236}">
                <a16:creationId xmlns:a16="http://schemas.microsoft.com/office/drawing/2014/main" id="{CDCBB9B5-2C46-7941-B4D4-503D4A3C06F7}"/>
              </a:ext>
            </a:extLst>
          </p:cNvPr>
          <p:cNvSpPr/>
          <p:nvPr/>
        </p:nvSpPr>
        <p:spPr>
          <a:xfrm>
            <a:off x="4256582" y="5730740"/>
            <a:ext cx="127612" cy="13344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17">
            <a:extLst>
              <a:ext uri="{FF2B5EF4-FFF2-40B4-BE49-F238E27FC236}">
                <a16:creationId xmlns:a16="http://schemas.microsoft.com/office/drawing/2014/main" id="{46F97DC4-6DF2-4C43-BE3C-DC0022AD4F4E}"/>
              </a:ext>
            </a:extLst>
          </p:cNvPr>
          <p:cNvSpPr/>
          <p:nvPr/>
        </p:nvSpPr>
        <p:spPr>
          <a:xfrm>
            <a:off x="1015694" y="4176707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13">
            <a:extLst>
              <a:ext uri="{FF2B5EF4-FFF2-40B4-BE49-F238E27FC236}">
                <a16:creationId xmlns:a16="http://schemas.microsoft.com/office/drawing/2014/main" id="{F93968C1-1346-4A4B-BFF4-73A108299C65}"/>
              </a:ext>
            </a:extLst>
          </p:cNvPr>
          <p:cNvCxnSpPr>
            <a:cxnSpLocks/>
          </p:cNvCxnSpPr>
          <p:nvPr/>
        </p:nvCxnSpPr>
        <p:spPr>
          <a:xfrm flipV="1">
            <a:off x="1101744" y="4234648"/>
            <a:ext cx="3909871" cy="8779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20">
            <a:extLst>
              <a:ext uri="{FF2B5EF4-FFF2-40B4-BE49-F238E27FC236}">
                <a16:creationId xmlns:a16="http://schemas.microsoft.com/office/drawing/2014/main" id="{8CD62E27-8CA4-9F44-9B31-B068D15A421C}"/>
              </a:ext>
            </a:extLst>
          </p:cNvPr>
          <p:cNvSpPr/>
          <p:nvPr/>
        </p:nvSpPr>
        <p:spPr>
          <a:xfrm>
            <a:off x="6162720" y="5711201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25">
            <a:extLst>
              <a:ext uri="{FF2B5EF4-FFF2-40B4-BE49-F238E27FC236}">
                <a16:creationId xmlns:a16="http://schemas.microsoft.com/office/drawing/2014/main" id="{980E086D-E2A5-F445-99CD-5A6475BA0BB2}"/>
              </a:ext>
            </a:extLst>
          </p:cNvPr>
          <p:cNvCxnSpPr>
            <a:cxnSpLocks/>
          </p:cNvCxnSpPr>
          <p:nvPr/>
        </p:nvCxnSpPr>
        <p:spPr>
          <a:xfrm flipV="1">
            <a:off x="5011615" y="4234648"/>
            <a:ext cx="0" cy="1475591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20">
            <a:extLst>
              <a:ext uri="{FF2B5EF4-FFF2-40B4-BE49-F238E27FC236}">
                <a16:creationId xmlns:a16="http://schemas.microsoft.com/office/drawing/2014/main" id="{3ADFDC96-82E4-9F46-B39E-56566B351DDD}"/>
              </a:ext>
            </a:extLst>
          </p:cNvPr>
          <p:cNvSpPr/>
          <p:nvPr/>
        </p:nvSpPr>
        <p:spPr>
          <a:xfrm>
            <a:off x="4960790" y="5745140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16">
            <a:extLst>
              <a:ext uri="{FF2B5EF4-FFF2-40B4-BE49-F238E27FC236}">
                <a16:creationId xmlns:a16="http://schemas.microsoft.com/office/drawing/2014/main" id="{46AC7B4C-6FE7-6E40-A432-28008545FDA1}"/>
              </a:ext>
            </a:extLst>
          </p:cNvPr>
          <p:cNvCxnSpPr>
            <a:cxnSpLocks/>
          </p:cNvCxnSpPr>
          <p:nvPr/>
        </p:nvCxnSpPr>
        <p:spPr>
          <a:xfrm>
            <a:off x="1026919" y="4602563"/>
            <a:ext cx="4564989" cy="23021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14">
            <a:extLst>
              <a:ext uri="{FF2B5EF4-FFF2-40B4-BE49-F238E27FC236}">
                <a16:creationId xmlns:a16="http://schemas.microsoft.com/office/drawing/2014/main" id="{3980D4FF-4F03-7942-B7E5-E9C9CBD8FBDC}"/>
              </a:ext>
            </a:extLst>
          </p:cNvPr>
          <p:cNvSpPr/>
          <p:nvPr/>
        </p:nvSpPr>
        <p:spPr>
          <a:xfrm>
            <a:off x="1019537" y="4535843"/>
            <a:ext cx="127612" cy="13344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25">
            <a:extLst>
              <a:ext uri="{FF2B5EF4-FFF2-40B4-BE49-F238E27FC236}">
                <a16:creationId xmlns:a16="http://schemas.microsoft.com/office/drawing/2014/main" id="{D809DC3D-0183-954F-AC29-973C78B68BAB}"/>
              </a:ext>
            </a:extLst>
          </p:cNvPr>
          <p:cNvCxnSpPr>
            <a:cxnSpLocks/>
          </p:cNvCxnSpPr>
          <p:nvPr/>
        </p:nvCxnSpPr>
        <p:spPr>
          <a:xfrm flipH="1" flipV="1">
            <a:off x="5624582" y="4625584"/>
            <a:ext cx="5687" cy="1159892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15">
            <a:extLst>
              <a:ext uri="{FF2B5EF4-FFF2-40B4-BE49-F238E27FC236}">
                <a16:creationId xmlns:a16="http://schemas.microsoft.com/office/drawing/2014/main" id="{71D597E8-4C5F-B847-A444-E7F83F1312AA}"/>
              </a:ext>
            </a:extLst>
          </p:cNvPr>
          <p:cNvSpPr/>
          <p:nvPr/>
        </p:nvSpPr>
        <p:spPr>
          <a:xfrm>
            <a:off x="5556783" y="5743563"/>
            <a:ext cx="127612" cy="13344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17">
            <a:extLst>
              <a:ext uri="{FF2B5EF4-FFF2-40B4-BE49-F238E27FC236}">
                <a16:creationId xmlns:a16="http://schemas.microsoft.com/office/drawing/2014/main" id="{273A00E5-533E-9548-B281-8BC8223142CF}"/>
              </a:ext>
            </a:extLst>
          </p:cNvPr>
          <p:cNvSpPr/>
          <p:nvPr/>
        </p:nvSpPr>
        <p:spPr>
          <a:xfrm>
            <a:off x="1026919" y="4875900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13">
            <a:extLst>
              <a:ext uri="{FF2B5EF4-FFF2-40B4-BE49-F238E27FC236}">
                <a16:creationId xmlns:a16="http://schemas.microsoft.com/office/drawing/2014/main" id="{3D1DF014-15DE-0641-9D1C-09C5A2CFE3C6}"/>
              </a:ext>
            </a:extLst>
          </p:cNvPr>
          <p:cNvCxnSpPr>
            <a:cxnSpLocks/>
          </p:cNvCxnSpPr>
          <p:nvPr/>
        </p:nvCxnSpPr>
        <p:spPr>
          <a:xfrm>
            <a:off x="1114064" y="4941071"/>
            <a:ext cx="5114783" cy="20628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14">
            <a:extLst>
              <a:ext uri="{FF2B5EF4-FFF2-40B4-BE49-F238E27FC236}">
                <a16:creationId xmlns:a16="http://schemas.microsoft.com/office/drawing/2014/main" id="{124F7887-70E1-A14E-841E-57A40CE6E3E4}"/>
              </a:ext>
            </a:extLst>
          </p:cNvPr>
          <p:cNvSpPr/>
          <p:nvPr/>
        </p:nvSpPr>
        <p:spPr>
          <a:xfrm>
            <a:off x="1019537" y="5127091"/>
            <a:ext cx="127612" cy="13344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16">
            <a:extLst>
              <a:ext uri="{FF2B5EF4-FFF2-40B4-BE49-F238E27FC236}">
                <a16:creationId xmlns:a16="http://schemas.microsoft.com/office/drawing/2014/main" id="{390C85F1-BDFB-4744-AE47-3CD25FFD8A88}"/>
              </a:ext>
            </a:extLst>
          </p:cNvPr>
          <p:cNvCxnSpPr>
            <a:cxnSpLocks/>
          </p:cNvCxnSpPr>
          <p:nvPr/>
        </p:nvCxnSpPr>
        <p:spPr>
          <a:xfrm flipV="1">
            <a:off x="1101305" y="5170698"/>
            <a:ext cx="5420630" cy="30767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25">
            <a:extLst>
              <a:ext uri="{FF2B5EF4-FFF2-40B4-BE49-F238E27FC236}">
                <a16:creationId xmlns:a16="http://schemas.microsoft.com/office/drawing/2014/main" id="{E30A05B2-9610-CD40-9C78-80E99A914627}"/>
              </a:ext>
            </a:extLst>
          </p:cNvPr>
          <p:cNvCxnSpPr>
            <a:cxnSpLocks/>
          </p:cNvCxnSpPr>
          <p:nvPr/>
        </p:nvCxnSpPr>
        <p:spPr>
          <a:xfrm flipH="1" flipV="1">
            <a:off x="6514302" y="5170698"/>
            <a:ext cx="12568" cy="641162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Rectangle 15">
            <a:extLst>
              <a:ext uri="{FF2B5EF4-FFF2-40B4-BE49-F238E27FC236}">
                <a16:creationId xmlns:a16="http://schemas.microsoft.com/office/drawing/2014/main" id="{8F1DA092-47BD-B347-9F98-B5F2F650BE65}"/>
              </a:ext>
            </a:extLst>
          </p:cNvPr>
          <p:cNvSpPr/>
          <p:nvPr/>
        </p:nvSpPr>
        <p:spPr>
          <a:xfrm>
            <a:off x="6449341" y="5725016"/>
            <a:ext cx="127612" cy="133440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20">
            <a:extLst>
              <a:ext uri="{FF2B5EF4-FFF2-40B4-BE49-F238E27FC236}">
                <a16:creationId xmlns:a16="http://schemas.microsoft.com/office/drawing/2014/main" id="{5DDF5C6B-0017-8942-A876-C3EA752A40D8}"/>
              </a:ext>
            </a:extLst>
          </p:cNvPr>
          <p:cNvSpPr/>
          <p:nvPr/>
        </p:nvSpPr>
        <p:spPr>
          <a:xfrm>
            <a:off x="1004969" y="5326177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19">
            <a:extLst>
              <a:ext uri="{FF2B5EF4-FFF2-40B4-BE49-F238E27FC236}">
                <a16:creationId xmlns:a16="http://schemas.microsoft.com/office/drawing/2014/main" id="{15B020AC-AC98-BD44-B014-362B6A2209DC}"/>
              </a:ext>
            </a:extLst>
          </p:cNvPr>
          <p:cNvCxnSpPr>
            <a:cxnSpLocks/>
          </p:cNvCxnSpPr>
          <p:nvPr/>
        </p:nvCxnSpPr>
        <p:spPr>
          <a:xfrm flipH="1" flipV="1">
            <a:off x="6856984" y="5377602"/>
            <a:ext cx="21470" cy="434259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ectangle 20">
            <a:extLst>
              <a:ext uri="{FF2B5EF4-FFF2-40B4-BE49-F238E27FC236}">
                <a16:creationId xmlns:a16="http://schemas.microsoft.com/office/drawing/2014/main" id="{AC97612A-070A-5C4E-86D9-85C8B33D37FB}"/>
              </a:ext>
            </a:extLst>
          </p:cNvPr>
          <p:cNvSpPr/>
          <p:nvPr/>
        </p:nvSpPr>
        <p:spPr>
          <a:xfrm>
            <a:off x="6806105" y="5713234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07BEA7C-3540-9F45-AE1D-7CEA43D9CADC}"/>
              </a:ext>
            </a:extLst>
          </p:cNvPr>
          <p:cNvSpPr txBox="1"/>
          <p:nvPr/>
        </p:nvSpPr>
        <p:spPr>
          <a:xfrm>
            <a:off x="47094" y="2650229"/>
            <a:ext cx="1007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b="1" dirty="0">
                <a:solidFill>
                  <a:srgbClr val="FF0000"/>
                </a:solidFill>
              </a:rPr>
              <a:t>Inventor</a:t>
            </a:r>
            <a:endParaRPr kumimoji="1" lang="zh-CN" altLang="en-US" sz="1400" b="1" dirty="0">
              <a:solidFill>
                <a:srgbClr val="FF0000"/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14E8FC0-A78B-224F-86CC-70C1E49C991A}"/>
              </a:ext>
            </a:extLst>
          </p:cNvPr>
          <p:cNvSpPr txBox="1"/>
          <p:nvPr/>
        </p:nvSpPr>
        <p:spPr>
          <a:xfrm>
            <a:off x="-22836" y="2990648"/>
            <a:ext cx="1114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b="1" dirty="0">
                <a:solidFill>
                  <a:schemeClr val="accent1"/>
                </a:solidFill>
              </a:rPr>
              <a:t>Competitor</a:t>
            </a:r>
            <a:endParaRPr kumimoji="1" lang="zh-CN" altLang="en-US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>
            <a:extLst>
              <a:ext uri="{FF2B5EF4-FFF2-40B4-BE49-F238E27FC236}">
                <a16:creationId xmlns:a16="http://schemas.microsoft.com/office/drawing/2014/main" id="{547B512A-B55A-9444-8450-857EFF9E9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19273"/>
            <a:ext cx="0" cy="53592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0EC31E4-F7C5-6B4A-AA13-8034675C1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5791200"/>
            <a:ext cx="690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F0B0312B-9615-2F42-AED7-AC1C6E167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355858"/>
            <a:ext cx="683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27664-78DF-F84D-AFE2-9E79894FA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37" y="1120348"/>
            <a:ext cx="164652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Price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6E6BD0-8876-C545-8B25-7400AC00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38" y="5710238"/>
            <a:ext cx="1304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latin typeface="Times New Roman" charset="0"/>
              </a:rPr>
              <a:t>Quantity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D5696A36-5D79-3E41-978C-2FA464E04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4893896"/>
            <a:ext cx="2066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Marginal Cost</a:t>
            </a: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A430B10E-0280-5343-B221-280102D96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1841500"/>
            <a:ext cx="6451600" cy="393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11FB54A4-9943-0E4E-99C5-5E7DBA5395B1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3697288" y="3278188"/>
            <a:ext cx="1597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Demand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94CCA1-021D-EE4E-B0A7-0507CEBA2CD0}"/>
              </a:ext>
            </a:extLst>
          </p:cNvPr>
          <p:cNvSpPr/>
          <p:nvPr/>
        </p:nvSpPr>
        <p:spPr>
          <a:xfrm>
            <a:off x="1002994" y="2734631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3E3B69-6730-184C-A76D-0FCB19439BD9}"/>
              </a:ext>
            </a:extLst>
          </p:cNvPr>
          <p:cNvSpPr/>
          <p:nvPr/>
        </p:nvSpPr>
        <p:spPr>
          <a:xfrm>
            <a:off x="2597814" y="5736457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C45EB6-B512-5644-8480-4EC42FB4781A}"/>
              </a:ext>
            </a:extLst>
          </p:cNvPr>
          <p:cNvCxnSpPr>
            <a:stCxn id="12" idx="3"/>
          </p:cNvCxnSpPr>
          <p:nvPr/>
        </p:nvCxnSpPr>
        <p:spPr>
          <a:xfrm>
            <a:off x="1130606" y="2801351"/>
            <a:ext cx="1531014" cy="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EBA1D7B-7B6D-2A46-839F-061E0C392633}"/>
              </a:ext>
            </a:extLst>
          </p:cNvPr>
          <p:cNvCxnSpPr>
            <a:cxnSpLocks/>
            <a:stCxn id="13" idx="2"/>
          </p:cNvCxnSpPr>
          <p:nvPr/>
        </p:nvCxnSpPr>
        <p:spPr>
          <a:xfrm flipH="1" flipV="1">
            <a:off x="2632758" y="2805167"/>
            <a:ext cx="28862" cy="306473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7">
            <a:extLst>
              <a:ext uri="{FF2B5EF4-FFF2-40B4-BE49-F238E27FC236}">
                <a16:creationId xmlns:a16="http://schemas.microsoft.com/office/drawing/2014/main" id="{2A77BAF5-70F9-E042-AD3D-FB08EC6102FC}"/>
              </a:ext>
            </a:extLst>
          </p:cNvPr>
          <p:cNvSpPr/>
          <p:nvPr/>
        </p:nvSpPr>
        <p:spPr>
          <a:xfrm>
            <a:off x="7767638" y="0"/>
            <a:ext cx="1304925" cy="490483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右箭头 1">
            <a:extLst>
              <a:ext uri="{FF2B5EF4-FFF2-40B4-BE49-F238E27FC236}">
                <a16:creationId xmlns:a16="http://schemas.microsoft.com/office/drawing/2014/main" id="{79C62105-37FE-D340-8948-166FBD0A4C51}"/>
              </a:ext>
            </a:extLst>
          </p:cNvPr>
          <p:cNvSpPr/>
          <p:nvPr/>
        </p:nvSpPr>
        <p:spPr>
          <a:xfrm>
            <a:off x="346055" y="2620630"/>
            <a:ext cx="430833" cy="36144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EF3D2D4-43C5-4943-97B2-95940E1F2626}"/>
              </a:ext>
            </a:extLst>
          </p:cNvPr>
          <p:cNvSpPr txBox="1"/>
          <p:nvPr/>
        </p:nvSpPr>
        <p:spPr>
          <a:xfrm>
            <a:off x="117406" y="3098886"/>
            <a:ext cx="749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Garamond" panose="02020404030301010803" pitchFamily="18" charset="0"/>
              </a:rPr>
              <a:t>Patent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2DFAA68-528F-B04C-8B4F-77A3FA031D6E}"/>
              </a:ext>
            </a:extLst>
          </p:cNvPr>
          <p:cNvSpPr txBox="1"/>
          <p:nvPr/>
        </p:nvSpPr>
        <p:spPr>
          <a:xfrm>
            <a:off x="129146" y="2298630"/>
            <a:ext cx="1007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b="1" dirty="0">
                <a:solidFill>
                  <a:srgbClr val="FF0000"/>
                </a:solidFill>
              </a:rPr>
              <a:t>Inventor</a:t>
            </a:r>
            <a:endParaRPr kumimoji="1" lang="zh-CN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51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>
            <a:extLst>
              <a:ext uri="{FF2B5EF4-FFF2-40B4-BE49-F238E27FC236}">
                <a16:creationId xmlns:a16="http://schemas.microsoft.com/office/drawing/2014/main" id="{547B512A-B55A-9444-8450-857EFF9E9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19273"/>
            <a:ext cx="0" cy="53592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0EC31E4-F7C5-6B4A-AA13-8034675C1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5791200"/>
            <a:ext cx="690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F0B0312B-9615-2F42-AED7-AC1C6E167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355858"/>
            <a:ext cx="683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27664-78DF-F84D-AFE2-9E79894FA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37" y="1120348"/>
            <a:ext cx="164652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Price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6E6BD0-8876-C545-8B25-7400AC00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38" y="5710238"/>
            <a:ext cx="1304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latin typeface="Times New Roman" charset="0"/>
              </a:rPr>
              <a:t>Quantity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D5696A36-5D79-3E41-978C-2FA464E04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4893896"/>
            <a:ext cx="2066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Marginal Cost</a:t>
            </a: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A430B10E-0280-5343-B221-280102D96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1841500"/>
            <a:ext cx="6451600" cy="393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11FB54A4-9943-0E4E-99C5-5E7DBA5395B1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3697288" y="3278188"/>
            <a:ext cx="1597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Demand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94CCA1-021D-EE4E-B0A7-0507CEBA2CD0}"/>
              </a:ext>
            </a:extLst>
          </p:cNvPr>
          <p:cNvSpPr/>
          <p:nvPr/>
        </p:nvSpPr>
        <p:spPr>
          <a:xfrm>
            <a:off x="1002994" y="2734631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3E3B69-6730-184C-A76D-0FCB19439BD9}"/>
              </a:ext>
            </a:extLst>
          </p:cNvPr>
          <p:cNvSpPr/>
          <p:nvPr/>
        </p:nvSpPr>
        <p:spPr>
          <a:xfrm>
            <a:off x="2597814" y="5736457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C45EB6-B512-5644-8480-4EC42FB4781A}"/>
              </a:ext>
            </a:extLst>
          </p:cNvPr>
          <p:cNvCxnSpPr>
            <a:stCxn id="12" idx="3"/>
          </p:cNvCxnSpPr>
          <p:nvPr/>
        </p:nvCxnSpPr>
        <p:spPr>
          <a:xfrm>
            <a:off x="1130606" y="2801351"/>
            <a:ext cx="1531014" cy="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EBA1D7B-7B6D-2A46-839F-061E0C392633}"/>
              </a:ext>
            </a:extLst>
          </p:cNvPr>
          <p:cNvCxnSpPr>
            <a:cxnSpLocks/>
            <a:stCxn id="13" idx="2"/>
          </p:cNvCxnSpPr>
          <p:nvPr/>
        </p:nvCxnSpPr>
        <p:spPr>
          <a:xfrm flipH="1" flipV="1">
            <a:off x="2632758" y="2805167"/>
            <a:ext cx="28862" cy="306473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7">
            <a:extLst>
              <a:ext uri="{FF2B5EF4-FFF2-40B4-BE49-F238E27FC236}">
                <a16:creationId xmlns:a16="http://schemas.microsoft.com/office/drawing/2014/main" id="{2A77BAF5-70F9-E042-AD3D-FB08EC6102FC}"/>
              </a:ext>
            </a:extLst>
          </p:cNvPr>
          <p:cNvSpPr/>
          <p:nvPr/>
        </p:nvSpPr>
        <p:spPr>
          <a:xfrm>
            <a:off x="7767638" y="0"/>
            <a:ext cx="1304925" cy="490483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26" descr="Wide upward diagonal">
            <a:extLst>
              <a:ext uri="{FF2B5EF4-FFF2-40B4-BE49-F238E27FC236}">
                <a16:creationId xmlns:a16="http://schemas.microsoft.com/office/drawing/2014/main" id="{9A2D2303-1092-7B48-B7B5-125F30970BB6}"/>
              </a:ext>
            </a:extLst>
          </p:cNvPr>
          <p:cNvSpPr>
            <a:spLocks/>
          </p:cNvSpPr>
          <p:nvPr/>
        </p:nvSpPr>
        <p:spPr bwMode="auto">
          <a:xfrm>
            <a:off x="1103721" y="2855371"/>
            <a:ext cx="1494093" cy="2881085"/>
          </a:xfrm>
          <a:custGeom>
            <a:avLst/>
            <a:gdLst>
              <a:gd name="T0" fmla="*/ 0 w 1383"/>
              <a:gd name="T1" fmla="*/ 0 h 865"/>
              <a:gd name="T2" fmla="*/ 0 w 1383"/>
              <a:gd name="T3" fmla="*/ 1371600 h 865"/>
              <a:gd name="T4" fmla="*/ 2193925 w 1383"/>
              <a:gd name="T5" fmla="*/ 1355725 h 865"/>
              <a:gd name="T6" fmla="*/ 2193925 w 1383"/>
              <a:gd name="T7" fmla="*/ 0 h 865"/>
              <a:gd name="T8" fmla="*/ 0 w 1383"/>
              <a:gd name="T9" fmla="*/ 0 h 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3"/>
              <a:gd name="T16" fmla="*/ 0 h 865"/>
              <a:gd name="T17" fmla="*/ 1383 w 1383"/>
              <a:gd name="T18" fmla="*/ 865 h 8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3" h="865">
                <a:moveTo>
                  <a:pt x="0" y="0"/>
                </a:moveTo>
                <a:lnTo>
                  <a:pt x="0" y="864"/>
                </a:lnTo>
                <a:lnTo>
                  <a:pt x="1382" y="854"/>
                </a:lnTo>
                <a:lnTo>
                  <a:pt x="1382" y="0"/>
                </a:lnTo>
                <a:lnTo>
                  <a:pt x="0" y="0"/>
                </a:lnTo>
              </a:path>
            </a:pathLst>
          </a:custGeom>
          <a:pattFill prst="dashHorz">
            <a:fgClr>
              <a:srgbClr val="FF0000"/>
            </a:fgClr>
            <a:bgClr>
              <a:srgbClr val="FFFFFF"/>
            </a:bgClr>
          </a:patt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FDD7963-2E21-AC41-AFD4-D56CACD780B6}"/>
              </a:ext>
            </a:extLst>
          </p:cNvPr>
          <p:cNvSpPr txBox="1"/>
          <p:nvPr/>
        </p:nvSpPr>
        <p:spPr>
          <a:xfrm>
            <a:off x="1356713" y="3531947"/>
            <a:ext cx="1029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Garamond" panose="02020404030301010803" pitchFamily="18" charset="0"/>
              </a:rPr>
              <a:t>Revenues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  <p:sp>
        <p:nvSpPr>
          <p:cNvPr id="18" name="Freeform 26" descr="Wide upward diagonal">
            <a:extLst>
              <a:ext uri="{FF2B5EF4-FFF2-40B4-BE49-F238E27FC236}">
                <a16:creationId xmlns:a16="http://schemas.microsoft.com/office/drawing/2014/main" id="{183C9FDD-6116-4145-9FA6-35C1F5A4EEAC}"/>
              </a:ext>
            </a:extLst>
          </p:cNvPr>
          <p:cNvSpPr>
            <a:spLocks/>
          </p:cNvSpPr>
          <p:nvPr/>
        </p:nvSpPr>
        <p:spPr bwMode="auto">
          <a:xfrm>
            <a:off x="1101745" y="5303819"/>
            <a:ext cx="1517150" cy="503557"/>
          </a:xfrm>
          <a:custGeom>
            <a:avLst/>
            <a:gdLst>
              <a:gd name="T0" fmla="*/ 0 w 1383"/>
              <a:gd name="T1" fmla="*/ 0 h 865"/>
              <a:gd name="T2" fmla="*/ 0 w 1383"/>
              <a:gd name="T3" fmla="*/ 1371600 h 865"/>
              <a:gd name="T4" fmla="*/ 2193925 w 1383"/>
              <a:gd name="T5" fmla="*/ 1355725 h 865"/>
              <a:gd name="T6" fmla="*/ 2193925 w 1383"/>
              <a:gd name="T7" fmla="*/ 0 h 865"/>
              <a:gd name="T8" fmla="*/ 0 w 1383"/>
              <a:gd name="T9" fmla="*/ 0 h 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3"/>
              <a:gd name="T16" fmla="*/ 0 h 865"/>
              <a:gd name="T17" fmla="*/ 1383 w 1383"/>
              <a:gd name="T18" fmla="*/ 865 h 8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3" h="865">
                <a:moveTo>
                  <a:pt x="0" y="0"/>
                </a:moveTo>
                <a:lnTo>
                  <a:pt x="0" y="864"/>
                </a:lnTo>
                <a:lnTo>
                  <a:pt x="1382" y="854"/>
                </a:lnTo>
                <a:lnTo>
                  <a:pt x="1382" y="0"/>
                </a:lnTo>
                <a:lnTo>
                  <a:pt x="0" y="0"/>
                </a:lnTo>
              </a:path>
            </a:pathLst>
          </a:custGeom>
          <a:pattFill prst="openDmnd">
            <a:fgClr>
              <a:srgbClr val="0070C0"/>
            </a:fgClr>
            <a:bgClr>
              <a:srgbClr val="FFFFFF"/>
            </a:bgClr>
          </a:patt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9CD6EEE-46C4-504F-91E5-B9D77BA678F6}"/>
              </a:ext>
            </a:extLst>
          </p:cNvPr>
          <p:cNvSpPr txBox="1"/>
          <p:nvPr/>
        </p:nvSpPr>
        <p:spPr>
          <a:xfrm>
            <a:off x="1530373" y="540012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Garamond" panose="02020404030301010803" pitchFamily="18" charset="0"/>
              </a:rPr>
              <a:t>Costs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49FFE8CA-EA14-BA4A-A61C-3B8C30F25F0A}"/>
              </a:ext>
            </a:extLst>
          </p:cNvPr>
          <p:cNvSpPr txBox="1"/>
          <p:nvPr/>
        </p:nvSpPr>
        <p:spPr>
          <a:xfrm>
            <a:off x="117406" y="3098886"/>
            <a:ext cx="749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Garamond" panose="02020404030301010803" pitchFamily="18" charset="0"/>
              </a:rPr>
              <a:t>Patent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  <p:sp>
        <p:nvSpPr>
          <p:cNvPr id="23" name="右箭头 22">
            <a:extLst>
              <a:ext uri="{FF2B5EF4-FFF2-40B4-BE49-F238E27FC236}">
                <a16:creationId xmlns:a16="http://schemas.microsoft.com/office/drawing/2014/main" id="{ACB0BA51-DB20-794F-864D-3701853BBE91}"/>
              </a:ext>
            </a:extLst>
          </p:cNvPr>
          <p:cNvSpPr/>
          <p:nvPr/>
        </p:nvSpPr>
        <p:spPr>
          <a:xfrm>
            <a:off x="346055" y="2620630"/>
            <a:ext cx="430833" cy="36144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1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>
            <a:extLst>
              <a:ext uri="{FF2B5EF4-FFF2-40B4-BE49-F238E27FC236}">
                <a16:creationId xmlns:a16="http://schemas.microsoft.com/office/drawing/2014/main" id="{547B512A-B55A-9444-8450-857EFF9E9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19273"/>
            <a:ext cx="0" cy="53592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C0EC31E4-F7C5-6B4A-AA13-8034675C1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5791200"/>
            <a:ext cx="690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F0B0312B-9615-2F42-AED7-AC1C6E167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355858"/>
            <a:ext cx="683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27664-78DF-F84D-AFE2-9E79894FA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537" y="1120348"/>
            <a:ext cx="1646526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Price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6E6BD0-8876-C545-8B25-7400AC00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38" y="5710238"/>
            <a:ext cx="1304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latin typeface="Times New Roman" charset="0"/>
              </a:rPr>
              <a:t>Quantity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D5696A36-5D79-3E41-978C-2FA464E04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175" y="4893896"/>
            <a:ext cx="2066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Marginal Cost</a:t>
            </a:r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A430B10E-0280-5343-B221-280102D96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500" y="1841500"/>
            <a:ext cx="6451600" cy="393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11FB54A4-9943-0E4E-99C5-5E7DBA5395B1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3697288" y="3278188"/>
            <a:ext cx="1597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Times New Roman" charset="0"/>
              </a:rPr>
              <a:t>Demand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94CCA1-021D-EE4E-B0A7-0507CEBA2CD0}"/>
              </a:ext>
            </a:extLst>
          </p:cNvPr>
          <p:cNvSpPr/>
          <p:nvPr/>
        </p:nvSpPr>
        <p:spPr>
          <a:xfrm>
            <a:off x="1002994" y="2734631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3E3B69-6730-184C-A76D-0FCB19439BD9}"/>
              </a:ext>
            </a:extLst>
          </p:cNvPr>
          <p:cNvSpPr/>
          <p:nvPr/>
        </p:nvSpPr>
        <p:spPr>
          <a:xfrm>
            <a:off x="2597814" y="5736457"/>
            <a:ext cx="127612" cy="13344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C45EB6-B512-5644-8480-4EC42FB4781A}"/>
              </a:ext>
            </a:extLst>
          </p:cNvPr>
          <p:cNvCxnSpPr>
            <a:stCxn id="12" idx="3"/>
          </p:cNvCxnSpPr>
          <p:nvPr/>
        </p:nvCxnSpPr>
        <p:spPr>
          <a:xfrm>
            <a:off x="1130606" y="2801351"/>
            <a:ext cx="1531014" cy="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EBA1D7B-7B6D-2A46-839F-061E0C392633}"/>
              </a:ext>
            </a:extLst>
          </p:cNvPr>
          <p:cNvCxnSpPr>
            <a:cxnSpLocks/>
            <a:stCxn id="13" idx="2"/>
          </p:cNvCxnSpPr>
          <p:nvPr/>
        </p:nvCxnSpPr>
        <p:spPr>
          <a:xfrm flipH="1" flipV="1">
            <a:off x="2632758" y="2805167"/>
            <a:ext cx="28862" cy="3064730"/>
          </a:xfrm>
          <a:prstGeom prst="line">
            <a:avLst/>
          </a:prstGeom>
          <a:ln w="127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7">
            <a:extLst>
              <a:ext uri="{FF2B5EF4-FFF2-40B4-BE49-F238E27FC236}">
                <a16:creationId xmlns:a16="http://schemas.microsoft.com/office/drawing/2014/main" id="{2A77BAF5-70F9-E042-AD3D-FB08EC6102FC}"/>
              </a:ext>
            </a:extLst>
          </p:cNvPr>
          <p:cNvSpPr/>
          <p:nvPr/>
        </p:nvSpPr>
        <p:spPr>
          <a:xfrm>
            <a:off x="7767638" y="0"/>
            <a:ext cx="1304925" cy="490483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26" descr="Wide upward diagonal">
            <a:extLst>
              <a:ext uri="{FF2B5EF4-FFF2-40B4-BE49-F238E27FC236}">
                <a16:creationId xmlns:a16="http://schemas.microsoft.com/office/drawing/2014/main" id="{2162E616-7DDE-0646-B6DD-BC547ABA5C6A}"/>
              </a:ext>
            </a:extLst>
          </p:cNvPr>
          <p:cNvSpPr>
            <a:spLocks/>
          </p:cNvSpPr>
          <p:nvPr/>
        </p:nvSpPr>
        <p:spPr bwMode="auto">
          <a:xfrm>
            <a:off x="1103721" y="2855372"/>
            <a:ext cx="1547864" cy="2487786"/>
          </a:xfrm>
          <a:custGeom>
            <a:avLst/>
            <a:gdLst>
              <a:gd name="T0" fmla="*/ 0 w 1383"/>
              <a:gd name="T1" fmla="*/ 0 h 865"/>
              <a:gd name="T2" fmla="*/ 0 w 1383"/>
              <a:gd name="T3" fmla="*/ 1371600 h 865"/>
              <a:gd name="T4" fmla="*/ 2193925 w 1383"/>
              <a:gd name="T5" fmla="*/ 1355725 h 865"/>
              <a:gd name="T6" fmla="*/ 2193925 w 1383"/>
              <a:gd name="T7" fmla="*/ 0 h 865"/>
              <a:gd name="T8" fmla="*/ 0 w 1383"/>
              <a:gd name="T9" fmla="*/ 0 h 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83"/>
              <a:gd name="T16" fmla="*/ 0 h 865"/>
              <a:gd name="T17" fmla="*/ 1383 w 1383"/>
              <a:gd name="T18" fmla="*/ 865 h 8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83" h="865">
                <a:moveTo>
                  <a:pt x="0" y="0"/>
                </a:moveTo>
                <a:lnTo>
                  <a:pt x="0" y="864"/>
                </a:lnTo>
                <a:lnTo>
                  <a:pt x="1382" y="854"/>
                </a:lnTo>
                <a:lnTo>
                  <a:pt x="1382" y="0"/>
                </a:lnTo>
                <a:lnTo>
                  <a:pt x="0" y="0"/>
                </a:lnTo>
              </a:path>
            </a:pathLst>
          </a:custGeom>
          <a:pattFill prst="wdUpDiag">
            <a:fgClr>
              <a:srgbClr val="FF0000"/>
            </a:fgClr>
            <a:bgClr>
              <a:srgbClr val="FFFFFF"/>
            </a:bgClr>
          </a:patt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78FC763-CDF8-8740-857D-7E6ABC3F94CC}"/>
              </a:ext>
            </a:extLst>
          </p:cNvPr>
          <p:cNvSpPr txBox="1"/>
          <p:nvPr/>
        </p:nvSpPr>
        <p:spPr>
          <a:xfrm>
            <a:off x="91974" y="3914599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Garamond" panose="02020404030301010803" pitchFamily="18" charset="0"/>
              </a:rPr>
              <a:t>Profits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  <p:cxnSp>
        <p:nvCxnSpPr>
          <p:cNvPr id="15" name="直线箭头连接符 14">
            <a:extLst>
              <a:ext uri="{FF2B5EF4-FFF2-40B4-BE49-F238E27FC236}">
                <a16:creationId xmlns:a16="http://schemas.microsoft.com/office/drawing/2014/main" id="{E2E2FE5C-0E78-D747-A9B0-34D209EB0692}"/>
              </a:ext>
            </a:extLst>
          </p:cNvPr>
          <p:cNvCxnSpPr>
            <a:cxnSpLocks/>
          </p:cNvCxnSpPr>
          <p:nvPr/>
        </p:nvCxnSpPr>
        <p:spPr>
          <a:xfrm flipH="1" flipV="1">
            <a:off x="668217" y="4283932"/>
            <a:ext cx="633527" cy="376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6F41CE5B-FD4E-1949-9620-953646113D3D}"/>
              </a:ext>
            </a:extLst>
          </p:cNvPr>
          <p:cNvSpPr txBox="1"/>
          <p:nvPr/>
        </p:nvSpPr>
        <p:spPr>
          <a:xfrm>
            <a:off x="6366510" y="920725"/>
            <a:ext cx="4652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Garamond" panose="02020404030301010803" pitchFamily="18" charset="0"/>
              </a:rPr>
              <a:t>The prospect of these market-based rewards encourages inventors to invest in innovation, ultimately benefiting society.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  <p:cxnSp>
        <p:nvCxnSpPr>
          <p:cNvPr id="18" name="直线箭头连接符 17">
            <a:extLst>
              <a:ext uri="{FF2B5EF4-FFF2-40B4-BE49-F238E27FC236}">
                <a16:creationId xmlns:a16="http://schemas.microsoft.com/office/drawing/2014/main" id="{BBBA13D2-F66E-0B49-BE6C-BCC1393A5230}"/>
              </a:ext>
            </a:extLst>
          </p:cNvPr>
          <p:cNvCxnSpPr>
            <a:cxnSpLocks/>
          </p:cNvCxnSpPr>
          <p:nvPr/>
        </p:nvCxnSpPr>
        <p:spPr>
          <a:xfrm flipH="1">
            <a:off x="2725427" y="1988820"/>
            <a:ext cx="3641083" cy="2526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6E6C862F-A99B-B049-AF2F-F3E39B369706}"/>
              </a:ext>
            </a:extLst>
          </p:cNvPr>
          <p:cNvSpPr txBox="1"/>
          <p:nvPr/>
        </p:nvSpPr>
        <p:spPr>
          <a:xfrm>
            <a:off x="117406" y="3098886"/>
            <a:ext cx="749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Garamond" panose="02020404030301010803" pitchFamily="18" charset="0"/>
              </a:rPr>
              <a:t>Patent</a:t>
            </a:r>
            <a:endParaRPr kumimoji="1" lang="zh-CN" altLang="en-US" dirty="0">
              <a:latin typeface="Garamond" panose="02020404030301010803" pitchFamily="18" charset="0"/>
            </a:endParaRPr>
          </a:p>
        </p:txBody>
      </p:sp>
      <p:sp>
        <p:nvSpPr>
          <p:cNvPr id="22" name="右箭头 21">
            <a:extLst>
              <a:ext uri="{FF2B5EF4-FFF2-40B4-BE49-F238E27FC236}">
                <a16:creationId xmlns:a16="http://schemas.microsoft.com/office/drawing/2014/main" id="{162C1358-2CB7-3A45-ABC6-F84702665C89}"/>
              </a:ext>
            </a:extLst>
          </p:cNvPr>
          <p:cNvSpPr/>
          <p:nvPr/>
        </p:nvSpPr>
        <p:spPr>
          <a:xfrm>
            <a:off x="346055" y="2620630"/>
            <a:ext cx="430833" cy="36144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786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27DC84-A016-174F-8A8A-39ED74E1A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b="1" dirty="0">
                <a:latin typeface="Garamond" panose="02020404030301010803" pitchFamily="18" charset="0"/>
              </a:rPr>
              <a:t>China’s Approach to Patents: Market-State Hybrid Model</a:t>
            </a:r>
            <a:br>
              <a:rPr kumimoji="1" lang="en-US" altLang="zh-CN" b="1" dirty="0">
                <a:latin typeface="Garamond" panose="02020404030301010803" pitchFamily="18" charset="0"/>
              </a:rPr>
            </a:br>
            <a:endParaRPr kumimoji="1" lang="zh-CN" altLang="en-US" b="1" dirty="0">
              <a:latin typeface="Garamond" panose="02020404030301010803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FF69B5-37BA-4142-8901-40BE4144F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Garamond" panose="02020404030301010803" pitchFamily="18" charset="0"/>
              </a:rPr>
              <a:t>This model makes patents not only property rights for market success but also tools for obtaining government grants, procurement contracts, tax credits, and other forms of preferential.</a:t>
            </a:r>
          </a:p>
          <a:p>
            <a:endParaRPr lang="en-US" altLang="zh-CN" dirty="0">
              <a:latin typeface="Garamond" panose="02020404030301010803" pitchFamily="18" charset="0"/>
            </a:endParaRPr>
          </a:p>
          <a:p>
            <a:r>
              <a:rPr lang="en-US" altLang="zh-CN" dirty="0">
                <a:latin typeface="Garamond" panose="02020404030301010803" pitchFamily="18" charset="0"/>
              </a:rPr>
              <a:t>Currently, this model is mainly implemented through </a:t>
            </a:r>
            <a:r>
              <a:rPr lang="en-US" altLang="zh-CN" b="1" dirty="0">
                <a:latin typeface="Garamond" panose="02020404030301010803" pitchFamily="18" charset="0"/>
              </a:rPr>
              <a:t>local</a:t>
            </a:r>
            <a:r>
              <a:rPr lang="en-US" altLang="zh-CN" dirty="0">
                <a:latin typeface="Garamond" panose="02020404030301010803" pitchFamily="18" charset="0"/>
              </a:rPr>
              <a:t> patent laws or more broadly, </a:t>
            </a:r>
            <a:r>
              <a:rPr lang="en-US" altLang="zh-CN" b="1" dirty="0">
                <a:latin typeface="Garamond" panose="02020404030301010803" pitchFamily="18" charset="0"/>
              </a:rPr>
              <a:t>local</a:t>
            </a:r>
            <a:r>
              <a:rPr lang="en-US" altLang="zh-CN" dirty="0">
                <a:latin typeface="Garamond" panose="02020404030301010803" pitchFamily="18" charset="0"/>
              </a:rPr>
              <a:t> intellectual property laws.</a:t>
            </a:r>
          </a:p>
          <a:p>
            <a:endParaRPr kumimoji="1" lang="zh-CN" alt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765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1603</Words>
  <Application>Microsoft Macintosh PowerPoint</Application>
  <PresentationFormat>宽屏</PresentationFormat>
  <Paragraphs>199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8" baseType="lpstr">
      <vt:lpstr>等线</vt:lpstr>
      <vt:lpstr>等线 Light</vt:lpstr>
      <vt:lpstr>STSong</vt:lpstr>
      <vt:lpstr>Arial</vt:lpstr>
      <vt:lpstr>Garamond</vt:lpstr>
      <vt:lpstr>Times New Roman</vt:lpstr>
      <vt:lpstr>Office 主题​​</vt:lpstr>
      <vt:lpstr>Market-State Hybrid Incentives in China’s Patent System</vt:lpstr>
      <vt:lpstr>Contents</vt:lpstr>
      <vt:lpstr>Background: China’s Patent System Reform</vt:lpstr>
      <vt:lpstr>Conventional Approach to Patents: Market-Based Model</vt:lpstr>
      <vt:lpstr>PowerPoint 演示文稿</vt:lpstr>
      <vt:lpstr>PowerPoint 演示文稿</vt:lpstr>
      <vt:lpstr>PowerPoint 演示文稿</vt:lpstr>
      <vt:lpstr>PowerPoint 演示文稿</vt:lpstr>
      <vt:lpstr>China’s Approach to Patents: Market-State Hybrid Model </vt:lpstr>
      <vt:lpstr>PowerPoint 演示文稿</vt:lpstr>
      <vt:lpstr>Patenting for grants</vt:lpstr>
      <vt:lpstr>Patenting for government procurement </vt:lpstr>
      <vt:lpstr>Patenting for tax credits</vt:lpstr>
      <vt:lpstr>Patenting for privileges</vt:lpstr>
      <vt:lpstr>Patenting for privileges</vt:lpstr>
      <vt:lpstr>Patenting for privileges</vt:lpstr>
      <vt:lpstr>Evaluation</vt:lpstr>
      <vt:lpstr>Evaluation</vt:lpstr>
      <vt:lpstr>Two Proposals for Reform</vt:lpstr>
      <vt:lpstr>Two Proposals for Reform</vt:lpstr>
      <vt:lpstr>Conclusion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Market-State Hybrid Patent Incentives in China</dc:title>
  <dc:creator>Microsoft Office User</dc:creator>
  <cp:lastModifiedBy>Microsoft Office User</cp:lastModifiedBy>
  <cp:revision>92</cp:revision>
  <cp:lastPrinted>2024-07-22T13:10:57Z</cp:lastPrinted>
  <dcterms:created xsi:type="dcterms:W3CDTF">2024-04-15T12:52:34Z</dcterms:created>
  <dcterms:modified xsi:type="dcterms:W3CDTF">2024-07-22T13:29:50Z</dcterms:modified>
</cp:coreProperties>
</file>