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658" r:id="rId3"/>
    <p:sldId id="676" r:id="rId4"/>
    <p:sldId id="677" r:id="rId5"/>
    <p:sldId id="681" r:id="rId6"/>
    <p:sldId id="646" r:id="rId7"/>
    <p:sldId id="682" r:id="rId8"/>
    <p:sldId id="683" r:id="rId9"/>
    <p:sldId id="684" r:id="rId10"/>
    <p:sldId id="685" r:id="rId11"/>
    <p:sldId id="686" r:id="rId12"/>
    <p:sldId id="6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4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5B04E-CA30-4222-972D-ACD6BE25F02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3F585-E693-4D7C-AC55-C108CE2C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25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Before we begin our discussion on patent law, let us quickly go over other forms of IP. Traditionally, IP can take the following forms: </a:t>
            </a:r>
          </a:p>
          <a:p>
            <a:r>
              <a:rPr lang="en-US" dirty="0"/>
              <a:t> </a:t>
            </a:r>
          </a:p>
          <a:p>
            <a:pPr marL="228558" indent="-228558">
              <a:buFont typeface="+mj-lt"/>
              <a:buAutoNum type="arabicPeriod"/>
            </a:pPr>
            <a:r>
              <a:rPr lang="en-US" dirty="0"/>
              <a:t>A patent protects an invention or discovery.  </a:t>
            </a:r>
          </a:p>
          <a:p>
            <a:pPr marL="228558" indent="-228558">
              <a:buFont typeface="+mj-lt"/>
              <a:buAutoNum type="arabicPeriod"/>
            </a:pPr>
            <a:endParaRPr lang="en-US" dirty="0"/>
          </a:p>
          <a:p>
            <a:pPr marL="228558" indent="-228558">
              <a:buFont typeface="+mj-lt"/>
              <a:buAutoNum type="arabicPeriod"/>
            </a:pPr>
            <a:r>
              <a:rPr lang="en-US" dirty="0"/>
              <a:t>A trademark is generally a word, phrase, symbol, design, or their combo that identifies and distinguishes the source of the goods.</a:t>
            </a:r>
          </a:p>
          <a:p>
            <a:pPr marL="228558" indent="-228558">
              <a:buFont typeface="+mj-lt"/>
              <a:buAutoNum type="arabicPeriod"/>
            </a:pPr>
            <a:endParaRPr lang="en-US" dirty="0"/>
          </a:p>
          <a:p>
            <a:pPr marL="228558" indent="-228558">
              <a:buFont typeface="+mj-lt"/>
              <a:buAutoNum type="arabicPeriod"/>
            </a:pPr>
            <a:r>
              <a:rPr lang="en-US" dirty="0"/>
              <a:t>Copyright protects original works of authorship fixed in a tangible form. It covers both published and unpublished </a:t>
            </a:r>
            <a:r>
              <a:rPr lang="en-US" i="1" dirty="0"/>
              <a:t>works</a:t>
            </a:r>
            <a:r>
              <a:rPr lang="en-US" dirty="0"/>
              <a:t>. </a:t>
            </a:r>
          </a:p>
          <a:p>
            <a:pPr marL="228558" indent="-228558">
              <a:buFont typeface="+mj-lt"/>
              <a:buAutoNum type="arabicPeriod"/>
            </a:pPr>
            <a:endParaRPr lang="en-US" dirty="0"/>
          </a:p>
          <a:p>
            <a:pPr marL="228558" indent="-228558">
              <a:buFont typeface="+mj-lt"/>
              <a:buAutoNum type="arabicPeriod"/>
            </a:pPr>
            <a:r>
              <a:rPr lang="en-US" dirty="0"/>
              <a:t>Trade secret protects all types of unknown, valuable business, scientific, or technical information which the owner has taken reasonable measures to keep secret.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There are other forms of IPs such as domain name, trade dress and goodwill which we will not discuss today.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C4E55-EA7B-4ED4-A7A7-086D23FA35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92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8562" indent="-218562" algn="just" defTabSz="836484">
              <a:buAutoNum type="arabicPeriod"/>
              <a:defRPr/>
            </a:pPr>
            <a:endParaRPr lang="en-AU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C4E55-EA7B-4ED4-A7A7-086D23FA35C4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53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C4E55-EA7B-4ED4-A7A7-086D23FA35C4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34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C4E55-EA7B-4ED4-A7A7-086D23FA35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71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C4E55-EA7B-4ED4-A7A7-086D23FA35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81743-75CD-6F50-B51E-F1CF2230E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FF58F-5511-6FD6-45B9-F2D4568C8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64D5C-7817-34E6-64EB-D108BD40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62B6E-82A2-A1AD-898F-6FAC7393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FBB88-8C45-2567-EBD2-19FBAA8F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1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314A4-7297-4FDF-43C5-BA5698572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97FDB-8906-BE8E-FA6B-ECE216DD4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A54C-4925-78C0-ACB2-A9576D30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5492E-9E18-17B9-A580-80417D3E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D8EE6-2F16-08E1-3AFD-155C29045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97C573-0626-A5C5-3DB9-C69217B38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A753F-26D0-E1ED-99AA-A9AA71A5F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33EE3-E3AA-2678-B3C0-31881C58D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7E5CE-1F9F-B061-E889-4E1D5BCD1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E5136-01C5-3053-7B1A-F779BE7C1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4FA-CB02-AAAD-D1D7-2CD83F4CE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35B25-366F-E211-AD78-2B753AC6A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A4DBB-1D6A-A99F-2D56-546E8547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348B8-26D5-3A43-C6AB-547270AA1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D4B34-88B5-286A-DCC6-AFD228BE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7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738EB-2C71-C5B5-9394-96107FD2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AFE65-FF68-6816-FF6A-F02EAF885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9ECEC-34C7-A4DC-277F-EAC1C0A5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96D9F-66F9-2FAC-B745-5BF2A561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85B9D-AFE9-5A3A-FA0D-9E64C9F6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5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F2E40-1A7A-D311-A732-75FC1646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9B1CF-A6FE-67C3-BFE1-65D65C230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E2FAF-A5C1-B402-2C60-A363DA871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A2606-1F99-C5C0-1FFA-301DCC57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0D30C-D8E1-E421-323A-9EF2E038F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9DC5E-2907-4DF5-4548-DEDBCF89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8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A763-2FF2-D3A9-6351-ACD4141D5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C5091-C5C2-4A51-E116-DD14708CC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0C94C-79DB-6C39-04FE-196EC433F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6DE9E-C919-6EF0-9063-B12CA2D3CF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55418-51EA-AA84-CBD7-591C04805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CCF347-779E-FF22-2EF1-14FF19B38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7276B1-B414-6073-29C7-081514520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10163F-786A-BF84-3431-673E907C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6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F935A-E27A-4AD8-DE01-A0B30C8F0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AF25D-853C-83F5-A2CB-5986CC66F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B0E26-FAA4-ADF3-78F2-61C6AFB47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9D880-D361-1953-550A-C0542BE8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0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B1D6B-1D3F-8FA0-A1E4-0A8BA0B7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0A716F-4F81-4152-9F20-82EEDC27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63BFB-0C66-F517-7D30-764A60D73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4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2346F-5F10-FDB5-BBA7-6AB2822FC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C2CE2-7A53-DCCE-1E10-0CF55E1EC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71A7D2-D870-89D2-2ADD-44E019D28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F6B01-7374-14DB-3863-7DBA72DF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319FB-6E54-C2D1-4857-4D4B1FA8A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74DFB-4BCB-8BB4-B921-31B67ADB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6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67467-312B-9E37-3927-F4F4F318F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051346-958F-B973-D066-C04995D60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10004-E13D-8088-F2D4-FA1717C09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FACAE-C81B-1D08-7940-2266129A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031FC-E9C9-C9C8-60FE-8D456E9E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3FD87-ECD1-5C85-015C-5894EA9D6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3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6B64E0-E93F-97C8-A91F-39714483F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CCB65-BA89-9B33-E0C4-4AF7066E8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A3440-AB88-1A11-567A-DE2F7BA91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CED8-0269-409C-892C-43FCCC15AF4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56528-5E64-6AAC-8AFA-6668998F5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C3653-D66F-24D9-E8A4-84FAD4CD9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11F63-633F-4180-86C8-E6B0A450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0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noonedriving.com/blog/?tag=certificates" TargetMode="External"/><Relationship Id="rId3" Type="http://schemas.openxmlformats.org/officeDocument/2006/relationships/image" Target="../media/image1.wmf"/><Relationship Id="rId7" Type="http://schemas.openxmlformats.org/officeDocument/2006/relationships/hyperlink" Target="http://www.ipwatchdog.com/images/cok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://marketing-case-studies.blogspot.hk/2008_05_01_archive.html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://www.isqua.org/education/isqua-asqua-tjcha-joint-fellowship/tjcha-content" TargetMode="External"/><Relationship Id="rId4" Type="http://schemas.openxmlformats.org/officeDocument/2006/relationships/image" Target="../media/image2.wmf"/><Relationship Id="rId9" Type="http://schemas.openxmlformats.org/officeDocument/2006/relationships/hyperlink" Target="http://www.against-the-grain.com/wp-content/uploads/2012/07/copyright-microsoft-clip-art1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F20CD-DABD-965B-E29E-81DA29FA8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International Considerations of IPRs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B17517-0E57-E1E3-2CB4-73E4023EEE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Kit Chan PhD JD</a:t>
            </a:r>
          </a:p>
          <a:p>
            <a:r>
              <a:rPr lang="en-US" dirty="0"/>
              <a:t>Ron Xie LLM, </a:t>
            </a:r>
            <a:r>
              <a:rPr lang="en-US" dirty="0" err="1"/>
              <a:t>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78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155A-745B-18C0-DA53-2B0B3546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851AB-566C-FF2C-C4D7-F79CDBF2F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House – Designated Intellectual Property Officer - IPO</a:t>
            </a:r>
          </a:p>
          <a:p>
            <a:r>
              <a:rPr lang="en-US" dirty="0"/>
              <a:t>A business person who knows the products now and the pipeline</a:t>
            </a:r>
          </a:p>
          <a:p>
            <a:r>
              <a:rPr lang="en-US" dirty="0"/>
              <a:t>A firm with a global view, connected with major jurisdictions</a:t>
            </a:r>
          </a:p>
          <a:p>
            <a:r>
              <a:rPr lang="en-US" dirty="0"/>
              <a:t>Need to meet regularly – Bimonthly?</a:t>
            </a:r>
          </a:p>
          <a:p>
            <a:r>
              <a:rPr lang="en-US" dirty="0"/>
              <a:t>Budget</a:t>
            </a:r>
          </a:p>
        </p:txBody>
      </p:sp>
    </p:spTree>
    <p:extLst>
      <p:ext uri="{BB962C8B-B14F-4D97-AF65-F5344CB8AC3E}">
        <p14:creationId xmlns:p14="http://schemas.microsoft.com/office/powerpoint/2010/main" val="237596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83986-03AA-EC53-C9C4-48C296FF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Worth the 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9550F-DB0E-00AF-C550-BECB2A823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Intangible Asset, IA has more value than Tangible</a:t>
            </a:r>
          </a:p>
          <a:p>
            <a:r>
              <a:rPr lang="en-US" dirty="0"/>
              <a:t>Increase company’s value fast</a:t>
            </a:r>
          </a:p>
          <a:p>
            <a:r>
              <a:rPr lang="en-US" dirty="0"/>
              <a:t>Need lots of planning</a:t>
            </a:r>
          </a:p>
          <a:p>
            <a:r>
              <a:rPr lang="en-US" dirty="0" err="1"/>
              <a:t>Eg</a:t>
            </a:r>
            <a:r>
              <a:rPr lang="en-US" dirty="0"/>
              <a:t> which to put the IA </a:t>
            </a:r>
          </a:p>
          <a:p>
            <a:pPr lvl="1"/>
            <a:r>
              <a:rPr lang="en-US" dirty="0"/>
              <a:t>Domestic v Off shore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16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81200" y="3398837"/>
            <a:ext cx="8305800" cy="1554163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Any Questions?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019300" y="2103435"/>
            <a:ext cx="8229600" cy="11430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zh-HK" sz="7200" dirty="0">
                <a:ea typeface="新細明體" pitchFamily="18" charset="-120"/>
              </a:rPr>
              <a:t>THANK YOU!</a:t>
            </a:r>
            <a:endParaRPr lang="en-US" altLang="zh-HK" sz="2800" dirty="0">
              <a:ea typeface="新細明體" pitchFamily="18" charset="-12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83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IP Rights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 Intellectual Property</a:t>
            </a:r>
            <a:endParaRPr lang="en-US" sz="2400" dirty="0"/>
          </a:p>
          <a:p>
            <a:pPr lvl="2">
              <a:buSzPct val="100000"/>
            </a:pPr>
            <a:r>
              <a:rPr lang="en-US" sz="2250" dirty="0"/>
              <a:t>Intangible </a:t>
            </a:r>
          </a:p>
          <a:p>
            <a:pPr lvl="2">
              <a:buSzPct val="100000"/>
            </a:pPr>
            <a:r>
              <a:rPr lang="en-US" sz="2250" dirty="0"/>
              <a:t>Creations of one’s mind: e.g. ideas, songs, writings</a:t>
            </a:r>
            <a:endParaRPr lang="en-US" altLang="zh-TW" sz="225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HK" sz="2800" dirty="0"/>
              <a:t> Exclusive Rights</a:t>
            </a:r>
            <a:endParaRPr lang="en-US" altLang="zh-HK" sz="800" dirty="0"/>
          </a:p>
          <a:p>
            <a:r>
              <a:rPr lang="en-US" sz="2800" dirty="0"/>
              <a:t> Four Main Types</a:t>
            </a:r>
            <a:endParaRPr lang="en-US" sz="2400" dirty="0"/>
          </a:p>
          <a:p>
            <a:pPr lvl="2">
              <a:buSzPct val="100000"/>
            </a:pPr>
            <a:r>
              <a:rPr lang="en-US" sz="2250" dirty="0"/>
              <a:t>Patent (invention)</a:t>
            </a:r>
            <a:endParaRPr lang="en-US" sz="2250" dirty="0">
              <a:sym typeface="Symbol"/>
            </a:endParaRPr>
          </a:p>
          <a:p>
            <a:pPr lvl="2">
              <a:buSzPct val="100000"/>
            </a:pPr>
            <a:r>
              <a:rPr lang="en-US" altLang="zh-HK" sz="2250" dirty="0"/>
              <a:t>Trademark</a:t>
            </a:r>
            <a:r>
              <a:rPr lang="zh-TW" altLang="en-US" sz="2250" dirty="0"/>
              <a:t> </a:t>
            </a:r>
            <a:r>
              <a:rPr lang="en-US" sz="2250" dirty="0"/>
              <a:t>(product/service identifier)</a:t>
            </a:r>
          </a:p>
          <a:p>
            <a:pPr lvl="2">
              <a:buSzPct val="100000"/>
            </a:pPr>
            <a:r>
              <a:rPr lang="en-US" sz="2250" dirty="0"/>
              <a:t>Copyright (artistic/literary work)</a:t>
            </a:r>
          </a:p>
          <a:p>
            <a:pPr lvl="2">
              <a:buSzPct val="100000"/>
            </a:pPr>
            <a:r>
              <a:rPr lang="en-US" altLang="zh-HK" sz="2250" dirty="0"/>
              <a:t>Trade secret </a:t>
            </a:r>
            <a:r>
              <a:rPr lang="en-US" sz="2250" dirty="0"/>
              <a:t>(know-how)</a:t>
            </a:r>
            <a:endParaRPr lang="en-US" altLang="zh-HK" sz="2250" dirty="0"/>
          </a:p>
          <a:p>
            <a:endParaRPr lang="en-US" sz="2400" dirty="0"/>
          </a:p>
        </p:txBody>
      </p:sp>
      <p:pic>
        <p:nvPicPr>
          <p:cNvPr id="13" name="Picture 4" descr="C:\Users\wonga\AppData\Local\Microsoft\Windows\Temporary Internet Files\Content.IE5\SGFRJ03O\MC90028217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728" y="2963105"/>
            <a:ext cx="914400" cy="102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wonga\AppData\Local\Microsoft\Windows\Temporary Internet Files\Content.IE5\FUYXXBOD\MC9003892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4235552"/>
            <a:ext cx="914400" cy="96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Users\wonga\AppData\Local\Microsoft\Windows\Temporary Internet Files\Content.IE5\FM4M420J\MC900434825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711782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328" y="4626182"/>
            <a:ext cx="914400" cy="88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6477000" y="5746081"/>
            <a:ext cx="441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800" dirty="0">
                <a:hlinkClick r:id="rId7"/>
              </a:rPr>
              <a:t>http://www.ipwatchdog.com/images/coke.jpg</a:t>
            </a:r>
            <a:endParaRPr lang="en-US" sz="800" dirty="0"/>
          </a:p>
          <a:p>
            <a:r>
              <a:rPr lang="en-US" sz="800" dirty="0">
                <a:hlinkClick r:id="rId8"/>
              </a:rPr>
              <a:t>http://noonedriving.com/blog/?tag=certificates</a:t>
            </a:r>
            <a:endParaRPr lang="en-US" sz="800" dirty="0"/>
          </a:p>
          <a:p>
            <a:r>
              <a:rPr lang="en-US" sz="800" dirty="0">
                <a:hlinkClick r:id="rId9"/>
              </a:rPr>
              <a:t>http://www.against-the-grain.com/wp-content/uploads/2012/07/copyright-microsoft-clip-art1.jpg</a:t>
            </a:r>
            <a:endParaRPr lang="en-US" sz="800" dirty="0"/>
          </a:p>
          <a:p>
            <a:r>
              <a:rPr lang="en-US" sz="800" dirty="0">
                <a:hlinkClick r:id="rId10"/>
              </a:rPr>
              <a:t>http://www.isqua.org/education/isqua-asqua-tjcha-joint-fellowship/tjcha-content</a:t>
            </a:r>
            <a:endParaRPr lang="en-US" sz="800" dirty="0"/>
          </a:p>
          <a:p>
            <a:r>
              <a:rPr lang="en-US" sz="800" dirty="0">
                <a:hlinkClick r:id="rId11"/>
              </a:rPr>
              <a:t>http://marketing-case-studies.blogspot.hk/2008_05_01_archive.html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5053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IPRs</a:t>
            </a:r>
            <a:r>
              <a:rPr lang="en-US" sz="4000" dirty="0"/>
              <a:t> – International Aspect &amp; Timing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200" dirty="0" err="1"/>
              <a:t>IPRs</a:t>
            </a:r>
            <a:r>
              <a:rPr lang="en-US" altLang="en-US" sz="2200" dirty="0"/>
              <a:t> are </a:t>
            </a:r>
            <a:r>
              <a:rPr lang="en-AU" sz="2200" i="1" dirty="0"/>
              <a:t>territorial</a:t>
            </a:r>
            <a:r>
              <a:rPr lang="en-AU" sz="2200" dirty="0"/>
              <a:t> in nature. Time is of the essence. </a:t>
            </a:r>
          </a:p>
          <a:p>
            <a:r>
              <a:rPr lang="en-US" altLang="en-US" sz="2200" dirty="0"/>
              <a:t>Paris Convention </a:t>
            </a:r>
          </a:p>
          <a:p>
            <a:pPr lvl="1" algn="just"/>
            <a:r>
              <a:rPr lang="en-US" altLang="en-US" sz="2100" dirty="0">
                <a:sym typeface="Wingdings" panose="05000000000000000000" pitchFamily="2" charset="2"/>
              </a:rPr>
              <a:t>Right to claim the priority of a prior application within 6 (TM/industrial designs) or 12 months (patents/utility models) (177 regions)</a:t>
            </a:r>
          </a:p>
          <a:p>
            <a:r>
              <a:rPr lang="en-US" altLang="en-US" sz="2200" dirty="0"/>
              <a:t>Patent Cooperation Treaty (PCT) </a:t>
            </a:r>
          </a:p>
          <a:p>
            <a:pPr lvl="1" indent="-230188"/>
            <a:r>
              <a:rPr lang="en-US" altLang="en-US" sz="1700" dirty="0"/>
              <a:t>One PCT application </a:t>
            </a:r>
            <a:r>
              <a:rPr lang="en-US" altLang="en-US" sz="1700" dirty="0">
                <a:sym typeface="Wingdings" panose="05000000000000000000" pitchFamily="2" charset="2"/>
              </a:rPr>
              <a:t> reserve right to file applications </a:t>
            </a:r>
            <a:r>
              <a:rPr lang="en-US" altLang="en-US" sz="1700" dirty="0"/>
              <a:t>in up to 153 regions</a:t>
            </a:r>
          </a:p>
          <a:p>
            <a:pPr lvl="1" indent="-230188"/>
            <a:r>
              <a:rPr lang="en-AU" sz="1700" dirty="0"/>
              <a:t>File, prosecute, grant and maintain </a:t>
            </a:r>
            <a:r>
              <a:rPr lang="en-AU" sz="1700" i="1" dirty="0"/>
              <a:t>independently</a:t>
            </a:r>
            <a:r>
              <a:rPr lang="en-AU" sz="1700" dirty="0"/>
              <a:t> in each region of interest</a:t>
            </a:r>
          </a:p>
          <a:p>
            <a:pPr marL="168275" lvl="1" indent="-168275"/>
            <a:r>
              <a:rPr lang="en-AU" sz="2200" dirty="0"/>
              <a:t>Madrid System </a:t>
            </a:r>
          </a:p>
          <a:p>
            <a:pPr lvl="1" indent="-230188"/>
            <a:r>
              <a:rPr lang="en-US" altLang="en-US" sz="1700" dirty="0">
                <a:sym typeface="Wingdings" panose="05000000000000000000" pitchFamily="2" charset="2"/>
              </a:rPr>
              <a:t>One </a:t>
            </a:r>
            <a:r>
              <a:rPr lang="en-US" altLang="en-US" sz="1700" i="1" dirty="0"/>
              <a:t>existing</a:t>
            </a:r>
            <a:r>
              <a:rPr lang="en-US" altLang="en-US" sz="1700" dirty="0"/>
              <a:t> TM application </a:t>
            </a:r>
            <a:r>
              <a:rPr lang="en-US" altLang="en-US" sz="1700" dirty="0">
                <a:sym typeface="Wingdings" panose="05000000000000000000" pitchFamily="2" charset="2"/>
              </a:rPr>
              <a:t> s</a:t>
            </a:r>
            <a:r>
              <a:rPr lang="en-US" altLang="en-US" sz="1700" dirty="0"/>
              <a:t>imultaneously seek registration in up to </a:t>
            </a:r>
            <a:r>
              <a:rPr lang="en-US" altLang="en-US" sz="1700" dirty="0">
                <a:sym typeface="Wingdings" panose="05000000000000000000" pitchFamily="2" charset="2"/>
              </a:rPr>
              <a:t>125 regions</a:t>
            </a:r>
          </a:p>
          <a:p>
            <a:pPr lvl="1" indent="-230188"/>
            <a:r>
              <a:rPr lang="en-US" altLang="en-US" sz="1700" dirty="0">
                <a:sym typeface="Wingdings" panose="05000000000000000000" pitchFamily="2" charset="2"/>
              </a:rPr>
              <a:t>Save costs &amp; procedures for individual national filings</a:t>
            </a:r>
          </a:p>
          <a:p>
            <a:pPr lvl="1" indent="-230188"/>
            <a:r>
              <a:rPr lang="en-US" altLang="en-US" sz="1700" dirty="0"/>
              <a:t>No protection if, during the first 5 years, the initial TM application is finally withdrawn, refused, or the registered TM is cancelled</a:t>
            </a:r>
          </a:p>
        </p:txBody>
      </p:sp>
    </p:spTree>
    <p:extLst>
      <p:ext uri="{BB962C8B-B14F-4D97-AF65-F5344CB8AC3E}">
        <p14:creationId xmlns:p14="http://schemas.microsoft.com/office/powerpoint/2010/main" val="420531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PCT – International &amp; National Stage</a:t>
            </a:r>
            <a:endParaRPr lang="en-AU" dirty="0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683177" y="3576730"/>
            <a:ext cx="16722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latin typeface="+mn-lt"/>
              </a:rPr>
              <a:t>PCT</a:t>
            </a:r>
            <a:r>
              <a:rPr lang="zh-CN" altLang="en-US" sz="1400" dirty="0">
                <a:latin typeface="+mn-lt"/>
              </a:rPr>
              <a:t> </a:t>
            </a:r>
            <a:r>
              <a:rPr lang="en-US" altLang="zh-CN" sz="1400" dirty="0">
                <a:latin typeface="+mn-lt"/>
              </a:rPr>
              <a:t>Application</a:t>
            </a:r>
            <a:endParaRPr lang="en-US" altLang="zh-TW" sz="1400" dirty="0">
              <a:latin typeface="+mn-lt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3908671" y="2612337"/>
            <a:ext cx="96532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300" dirty="0">
                <a:latin typeface="+mn-lt"/>
              </a:rPr>
              <a:t>18 </a:t>
            </a:r>
            <a:r>
              <a:rPr lang="en-US" altLang="zh-CN" sz="1300" dirty="0">
                <a:latin typeface="+mn-lt"/>
              </a:rPr>
              <a:t>months</a:t>
            </a:r>
            <a:endParaRPr lang="en-US" altLang="zh-TW" sz="1300" dirty="0">
              <a:latin typeface="+mn-lt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6971649" y="4079268"/>
            <a:ext cx="1371483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300" dirty="0">
                <a:latin typeface="+mn-lt"/>
              </a:rPr>
              <a:t>National Entry</a:t>
            </a:r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 flipV="1">
            <a:off x="7550967" y="2492173"/>
            <a:ext cx="792162" cy="792163"/>
          </a:xfrm>
          <a:prstGeom prst="line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00"/>
          </a:p>
        </p:txBody>
      </p:sp>
      <p:sp>
        <p:nvSpPr>
          <p:cNvPr id="10" name="Line 23"/>
          <p:cNvSpPr>
            <a:spLocks noChangeShapeType="1"/>
          </p:cNvSpPr>
          <p:nvPr/>
        </p:nvSpPr>
        <p:spPr bwMode="auto">
          <a:xfrm flipV="1">
            <a:off x="7555729" y="2936673"/>
            <a:ext cx="941388" cy="347663"/>
          </a:xfrm>
          <a:prstGeom prst="line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00"/>
          </a:p>
        </p:txBody>
      </p:sp>
      <p:sp>
        <p:nvSpPr>
          <p:cNvPr id="11" name="Line 24"/>
          <p:cNvSpPr>
            <a:spLocks noChangeShapeType="1"/>
          </p:cNvSpPr>
          <p:nvPr/>
        </p:nvSpPr>
        <p:spPr bwMode="auto">
          <a:xfrm>
            <a:off x="7555732" y="3284336"/>
            <a:ext cx="936625" cy="84137"/>
          </a:xfrm>
          <a:prstGeom prst="line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00"/>
          </a:p>
        </p:txBody>
      </p:sp>
      <p:sp>
        <p:nvSpPr>
          <p:cNvPr id="12" name="Line 25"/>
          <p:cNvSpPr>
            <a:spLocks noChangeShapeType="1"/>
          </p:cNvSpPr>
          <p:nvPr/>
        </p:nvSpPr>
        <p:spPr bwMode="auto">
          <a:xfrm>
            <a:off x="7555729" y="3297036"/>
            <a:ext cx="863600" cy="503237"/>
          </a:xfrm>
          <a:prstGeom prst="line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00"/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8419332" y="2338281"/>
            <a:ext cx="12602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latin typeface="+mn-lt"/>
              </a:rPr>
              <a:t>United States</a:t>
            </a:r>
            <a:endParaRPr lang="en-US" altLang="zh-TW" sz="1400" dirty="0">
              <a:latin typeface="+mn-lt"/>
            </a:endParaRP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8438382" y="3225595"/>
            <a:ext cx="76174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latin typeface="+mn-lt"/>
              </a:rPr>
              <a:t>Europe</a:t>
            </a:r>
            <a:endParaRPr lang="en-US" altLang="zh-TW" sz="1400" dirty="0">
              <a:latin typeface="+mn-lt"/>
            </a:endParaRP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8430441" y="3716133"/>
            <a:ext cx="166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latin typeface="+mn-lt"/>
              </a:rPr>
              <a:t>Up to 153 Regions</a:t>
            </a:r>
            <a:endParaRPr lang="en-US" altLang="zh-TW" sz="1400" dirty="0">
              <a:latin typeface="+mn-lt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7536679" y="3379585"/>
            <a:ext cx="7938" cy="69968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00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128848" y="3577378"/>
            <a:ext cx="12298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latin typeface="+mn-lt"/>
              </a:rPr>
              <a:t>Publication</a:t>
            </a:r>
            <a:endParaRPr lang="en-US" altLang="zh-TW" sz="1400" dirty="0">
              <a:latin typeface="+mn-lt"/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8516128" y="2734362"/>
            <a:ext cx="6719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latin typeface="+mn-lt"/>
              </a:rPr>
              <a:t>Japan</a:t>
            </a:r>
            <a:endParaRPr lang="en-US" altLang="zh-TW" sz="1400" dirty="0">
              <a:latin typeface="+mn-lt"/>
            </a:endParaRP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V="1">
            <a:off x="3088162" y="3305584"/>
            <a:ext cx="4475162" cy="1634"/>
          </a:xfrm>
          <a:prstGeom prst="line">
            <a:avLst/>
          </a:prstGeom>
          <a:noFill/>
          <a:ln w="50800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V="1">
            <a:off x="3083953" y="3225598"/>
            <a:ext cx="0" cy="2889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0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083953" y="3944645"/>
            <a:ext cx="429768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083953" y="2880556"/>
            <a:ext cx="25603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3314311" y="2888251"/>
            <a:ext cx="96532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300" dirty="0">
                <a:latin typeface="+mn-lt"/>
              </a:rPr>
              <a:t>12 </a:t>
            </a:r>
            <a:r>
              <a:rPr lang="en-US" altLang="zh-CN" sz="1300" dirty="0">
                <a:latin typeface="+mn-lt"/>
              </a:rPr>
              <a:t>months</a:t>
            </a:r>
            <a:endParaRPr lang="en-US" altLang="zh-TW" sz="1300" dirty="0">
              <a:latin typeface="+mn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083953" y="3110501"/>
            <a:ext cx="13716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14"/>
          <p:cNvSpPr>
            <a:spLocks noChangeShapeType="1"/>
          </p:cNvSpPr>
          <p:nvPr/>
        </p:nvSpPr>
        <p:spPr bwMode="auto">
          <a:xfrm flipV="1">
            <a:off x="4455553" y="3235123"/>
            <a:ext cx="0" cy="2889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00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 flipV="1">
            <a:off x="5659056" y="3235122"/>
            <a:ext cx="0" cy="2889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00"/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1667092" y="4051547"/>
            <a:ext cx="245657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300" dirty="0">
                <a:latin typeface="+mn-lt"/>
              </a:rPr>
              <a:t>e.g. US Provisional Application</a:t>
            </a:r>
            <a:endParaRPr lang="en-US" altLang="zh-TW" sz="1300" dirty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374293" y="4512901"/>
            <a:ext cx="2666114" cy="646331"/>
          </a:xfrm>
          <a:prstGeom prst="rect">
            <a:avLst/>
          </a:prstGeom>
          <a:ln w="6350">
            <a:solidFill>
              <a:srgbClr val="FF0000"/>
            </a:solidFill>
            <a:prstDash val="dashDot"/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Buy time/delay filing</a:t>
            </a:r>
            <a:endParaRPr lang="en-A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Preserve priority date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2037214" y="5735408"/>
            <a:ext cx="55646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CN" sz="1300" dirty="0">
                <a:latin typeface="+mn-lt"/>
              </a:rPr>
              <a:t>Note: Countries/regions that are not members to the PCT</a:t>
            </a:r>
            <a:r>
              <a:rPr lang="zh-CN" altLang="en-US" sz="1300" dirty="0">
                <a:latin typeface="+mn-lt"/>
              </a:rPr>
              <a:t> </a:t>
            </a:r>
            <a:r>
              <a:rPr lang="en-US" altLang="zh-CN" sz="1300" dirty="0">
                <a:latin typeface="+mn-lt"/>
              </a:rPr>
              <a:t>are not covered by the PCT scheme, e.g. Taiwan, Argentina</a:t>
            </a:r>
            <a:endParaRPr lang="en-US" altLang="zh-TW" sz="1300" dirty="0">
              <a:latin typeface="+mn-lt"/>
            </a:endParaRPr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4572936" y="3933073"/>
            <a:ext cx="1813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 dirty="0">
                <a:latin typeface="+mn-lt"/>
              </a:rPr>
              <a:t>30 or 31 </a:t>
            </a:r>
            <a:r>
              <a:rPr lang="en-US" altLang="zh-CN" sz="1400" dirty="0">
                <a:latin typeface="+mn-lt"/>
              </a:rPr>
              <a:t>months</a:t>
            </a:r>
            <a:endParaRPr lang="en-US" altLang="zh-TW" sz="1400" dirty="0">
              <a:latin typeface="+mn-lt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1959007" y="3583233"/>
            <a:ext cx="1551662" cy="492443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300" dirty="0">
                <a:latin typeface="+mn-lt"/>
              </a:rPr>
              <a:t>“Priority Application”</a:t>
            </a:r>
            <a:endParaRPr lang="en-US" altLang="zh-TW" sz="13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465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0341F-3A1F-A144-1200-CD4EA157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7909-94DD-97E4-33E3-C6A03CD22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Market?</a:t>
            </a:r>
          </a:p>
          <a:p>
            <a:r>
              <a:rPr lang="en-US" dirty="0"/>
              <a:t>Tech?</a:t>
            </a:r>
          </a:p>
          <a:p>
            <a:pPr lvl="1"/>
            <a:r>
              <a:rPr lang="en-US" dirty="0"/>
              <a:t>Capable of infringement</a:t>
            </a:r>
          </a:p>
          <a:p>
            <a:r>
              <a:rPr lang="en-US" dirty="0"/>
              <a:t>Enforcement</a:t>
            </a:r>
          </a:p>
          <a:p>
            <a:pPr lvl="1"/>
            <a:r>
              <a:rPr lang="en-US" dirty="0"/>
              <a:t>Law and Order</a:t>
            </a:r>
          </a:p>
          <a:p>
            <a:r>
              <a:rPr lang="en-US" dirty="0"/>
              <a:t>Culture</a:t>
            </a:r>
          </a:p>
          <a:p>
            <a:pPr lvl="1"/>
            <a:r>
              <a:rPr lang="en-US" dirty="0"/>
              <a:t>Do not like confrontation</a:t>
            </a:r>
          </a:p>
        </p:txBody>
      </p:sp>
    </p:spTree>
    <p:extLst>
      <p:ext uri="{BB962C8B-B14F-4D97-AF65-F5344CB8AC3E}">
        <p14:creationId xmlns:p14="http://schemas.microsoft.com/office/powerpoint/2010/main" val="218543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Inventorship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Determination of Inventorship</a:t>
            </a:r>
          </a:p>
          <a:p>
            <a:pPr lvl="1"/>
            <a:r>
              <a:rPr lang="en-US" sz="2000" dirty="0"/>
              <a:t>Conception of the invention or the inventive idea is established when “</a:t>
            </a:r>
            <a:r>
              <a:rPr lang="en-US" sz="2000" u="sng" dirty="0"/>
              <a:t>the invention is made sufficiently clear to enable one skilled in the art to reduce it to practice without the exercise of extensive experimentation or the exercise of inventive skill</a:t>
            </a:r>
            <a:r>
              <a:rPr lang="en-US" sz="2000" dirty="0"/>
              <a:t>”</a:t>
            </a:r>
          </a:p>
          <a:p>
            <a:r>
              <a:rPr lang="en-US" sz="2400" dirty="0"/>
              <a:t>Different than Ownership</a:t>
            </a:r>
          </a:p>
          <a:p>
            <a:r>
              <a:rPr lang="en-US" sz="2400" dirty="0"/>
              <a:t>Different than authorship on scientific publication</a:t>
            </a:r>
          </a:p>
          <a:p>
            <a:r>
              <a:rPr lang="en-US" sz="2400" dirty="0"/>
              <a:t>In the US, false inventorship with deceptive intent may render a patent unenforceable</a:t>
            </a:r>
          </a:p>
          <a:p>
            <a:r>
              <a:rPr lang="en-US" sz="2400" dirty="0"/>
              <a:t>MAY BE LESS IMPORTANT IN SOME JURISDICTION</a:t>
            </a:r>
          </a:p>
        </p:txBody>
      </p:sp>
    </p:spTree>
    <p:extLst>
      <p:ext uri="{BB962C8B-B14F-4D97-AF65-F5344CB8AC3E}">
        <p14:creationId xmlns:p14="http://schemas.microsoft.com/office/powerpoint/2010/main" val="13092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04822-D932-2681-E971-780EB44CE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Could be Very Expensive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F012-03C7-71DC-6854-6D4792BE1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Life science</a:t>
            </a:r>
          </a:p>
          <a:p>
            <a:pPr lvl="1"/>
            <a:r>
              <a:rPr lang="en-US" dirty="0"/>
              <a:t>Drug</a:t>
            </a:r>
          </a:p>
          <a:p>
            <a:pPr lvl="2"/>
            <a:r>
              <a:rPr lang="en-US" dirty="0"/>
              <a:t>Few patents but often time exclusive</a:t>
            </a:r>
          </a:p>
          <a:p>
            <a:pPr lvl="2"/>
            <a:r>
              <a:rPr lang="en-US" dirty="0"/>
              <a:t>Very expensive clinical trial</a:t>
            </a:r>
          </a:p>
          <a:p>
            <a:pPr lvl="2"/>
            <a:r>
              <a:rPr lang="en-US" dirty="0"/>
              <a:t>US, EU, CN, JP, KR, Canada, Australia, SG, ….</a:t>
            </a:r>
          </a:p>
          <a:p>
            <a:pPr lvl="1"/>
            <a:r>
              <a:rPr lang="en-US" dirty="0"/>
              <a:t>Medical Device</a:t>
            </a:r>
          </a:p>
          <a:p>
            <a:r>
              <a:rPr lang="en-US" dirty="0"/>
              <a:t>Information Technology</a:t>
            </a:r>
          </a:p>
          <a:p>
            <a:pPr lvl="1"/>
            <a:r>
              <a:rPr lang="en-US" dirty="0"/>
              <a:t>Nonexclusive </a:t>
            </a:r>
          </a:p>
          <a:p>
            <a:pPr lvl="1"/>
            <a:r>
              <a:rPr lang="en-US" dirty="0"/>
              <a:t>Extensive licensing program</a:t>
            </a:r>
          </a:p>
        </p:txBody>
      </p:sp>
    </p:spTree>
    <p:extLst>
      <p:ext uri="{BB962C8B-B14F-4D97-AF65-F5344CB8AC3E}">
        <p14:creationId xmlns:p14="http://schemas.microsoft.com/office/powerpoint/2010/main" val="249311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7B085-3C53-9665-5A4B-52EDE9DD9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1DB91-C9A5-BBF1-5B04-5F11121C8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to sue first</a:t>
            </a:r>
          </a:p>
          <a:p>
            <a:r>
              <a:rPr lang="en-US" dirty="0"/>
              <a:t>How to select the right forum</a:t>
            </a:r>
          </a:p>
          <a:p>
            <a:r>
              <a:rPr lang="en-US" dirty="0"/>
              <a:t>$ and the speed</a:t>
            </a:r>
          </a:p>
        </p:txBody>
      </p:sp>
    </p:spTree>
    <p:extLst>
      <p:ext uri="{BB962C8B-B14F-4D97-AF65-F5344CB8AC3E}">
        <p14:creationId xmlns:p14="http://schemas.microsoft.com/office/powerpoint/2010/main" val="960388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922A9-19BF-D917-532A-26D45A2F6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DEAB-0706-19AC-3CEA-91FA7F754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draft a world class application</a:t>
            </a:r>
          </a:p>
          <a:p>
            <a:r>
              <a:rPr lang="en-US" dirty="0"/>
              <a:t>Not just Asia – CN</a:t>
            </a:r>
          </a:p>
          <a:p>
            <a:r>
              <a:rPr lang="en-US" dirty="0"/>
              <a:t>Not just the United States</a:t>
            </a:r>
          </a:p>
          <a:p>
            <a:r>
              <a:rPr lang="en-US" dirty="0"/>
              <a:t>Not European Patent Office</a:t>
            </a:r>
          </a:p>
          <a:p>
            <a:r>
              <a:rPr lang="en-US" dirty="0"/>
              <a:t>Take Efforts</a:t>
            </a:r>
          </a:p>
        </p:txBody>
      </p:sp>
    </p:spTree>
    <p:extLst>
      <p:ext uri="{BB962C8B-B14F-4D97-AF65-F5344CB8AC3E}">
        <p14:creationId xmlns:p14="http://schemas.microsoft.com/office/powerpoint/2010/main" val="175877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729</Words>
  <Application>Microsoft Office PowerPoint</Application>
  <PresentationFormat>Widescreen</PresentationFormat>
  <Paragraphs>111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SimSun</vt:lpstr>
      <vt:lpstr>Arial</vt:lpstr>
      <vt:lpstr>Calibri</vt:lpstr>
      <vt:lpstr>Calibri Light</vt:lpstr>
      <vt:lpstr>Wingdings</vt:lpstr>
      <vt:lpstr>Office Theme</vt:lpstr>
      <vt:lpstr>International Considerations of IPRs</vt:lpstr>
      <vt:lpstr>IP Rights</vt:lpstr>
      <vt:lpstr>IPRs – International Aspect &amp; Timing</vt:lpstr>
      <vt:lpstr>PCT – International &amp; National Stage</vt:lpstr>
      <vt:lpstr>Where to file</vt:lpstr>
      <vt:lpstr>Inventorship</vt:lpstr>
      <vt:lpstr>Could be Very Expensive</vt:lpstr>
      <vt:lpstr>Global Enforcement</vt:lpstr>
      <vt:lpstr>The application </vt:lpstr>
      <vt:lpstr>A Team</vt:lpstr>
      <vt:lpstr>Worth the Investment</vt:lpstr>
      <vt:lpstr>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Considerations of IPRs</dc:title>
  <dc:creator>chank</dc:creator>
  <cp:lastModifiedBy>chank</cp:lastModifiedBy>
  <cp:revision>2</cp:revision>
  <dcterms:created xsi:type="dcterms:W3CDTF">2023-07-02T01:03:04Z</dcterms:created>
  <dcterms:modified xsi:type="dcterms:W3CDTF">2023-07-19T03:22:49Z</dcterms:modified>
</cp:coreProperties>
</file>