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20"/>
  </p:notesMasterIdLst>
  <p:handoutMasterIdLst>
    <p:handoutMasterId r:id="rId21"/>
  </p:handoutMasterIdLst>
  <p:sldIdLst>
    <p:sldId id="256" r:id="rId2"/>
    <p:sldId id="279" r:id="rId3"/>
    <p:sldId id="290" r:id="rId4"/>
    <p:sldId id="257" r:id="rId5"/>
    <p:sldId id="281" r:id="rId6"/>
    <p:sldId id="282" r:id="rId7"/>
    <p:sldId id="260" r:id="rId8"/>
    <p:sldId id="283" r:id="rId9"/>
    <p:sldId id="284" r:id="rId10"/>
    <p:sldId id="286" r:id="rId11"/>
    <p:sldId id="288" r:id="rId12"/>
    <p:sldId id="289" r:id="rId13"/>
    <p:sldId id="259" r:id="rId14"/>
    <p:sldId id="295" r:id="rId15"/>
    <p:sldId id="264" r:id="rId16"/>
    <p:sldId id="293" r:id="rId17"/>
    <p:sldId id="280" r:id="rId18"/>
    <p:sldId id="287" r:id="rId19"/>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3163"/>
    <a:srgbClr val="0000FF"/>
    <a:srgbClr val="8CA0C4"/>
    <a:srgbClr val="6C7A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5" autoAdjust="0"/>
    <p:restoredTop sz="80705" autoAdjust="0"/>
  </p:normalViewPr>
  <p:slideViewPr>
    <p:cSldViewPr snapToGrid="0">
      <p:cViewPr varScale="1">
        <p:scale>
          <a:sx n="86" d="100"/>
          <a:sy n="86" d="100"/>
        </p:scale>
        <p:origin x="16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8F4AC8-31B2-AB32-04EE-9334760847FD}"/>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a:extLst>
              <a:ext uri="{FF2B5EF4-FFF2-40B4-BE49-F238E27FC236}">
                <a16:creationId xmlns:a16="http://schemas.microsoft.com/office/drawing/2014/main" id="{62F288DD-AF83-7C06-0347-0EBEF2C0E42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E7655366-28A9-48BF-9CC9-108478E3AF53}" type="datetimeFigureOut">
              <a:rPr lang="en-US" smtClean="0"/>
              <a:t>7/25/2024</a:t>
            </a:fld>
            <a:endParaRPr lang="en-US"/>
          </a:p>
        </p:txBody>
      </p:sp>
      <p:sp>
        <p:nvSpPr>
          <p:cNvPr id="4" name="Footer Placeholder 3">
            <a:extLst>
              <a:ext uri="{FF2B5EF4-FFF2-40B4-BE49-F238E27FC236}">
                <a16:creationId xmlns:a16="http://schemas.microsoft.com/office/drawing/2014/main" id="{341ED7FD-3841-9B14-5472-84FFB9427576}"/>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A17B2DA0-56F4-AA0A-73B8-680A879C68C8}"/>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259D535D-04EE-4A69-9C81-124445658A2F}" type="slidenum">
              <a:rPr lang="en-US" smtClean="0"/>
              <a:t>‹#›</a:t>
            </a:fld>
            <a:endParaRPr lang="en-US"/>
          </a:p>
        </p:txBody>
      </p:sp>
    </p:spTree>
    <p:extLst>
      <p:ext uri="{BB962C8B-B14F-4D97-AF65-F5344CB8AC3E}">
        <p14:creationId xmlns:p14="http://schemas.microsoft.com/office/powerpoint/2010/main" val="37761251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C8532DE4-DA3A-45A9-8946-A736A92D902E}" type="datetimeFigureOut">
              <a:rPr lang="en-US" smtClean="0"/>
              <a:t>7/25/2024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17569C5E-3FF6-48FA-92A0-7BA8F0034C55}" type="slidenum">
              <a:rPr lang="en-US" smtClean="0"/>
              <a:t>‹#›</a:t>
            </a:fld>
            <a:endParaRPr lang="en-US"/>
          </a:p>
        </p:txBody>
      </p:sp>
    </p:spTree>
    <p:extLst>
      <p:ext uri="{BB962C8B-B14F-4D97-AF65-F5344CB8AC3E}">
        <p14:creationId xmlns:p14="http://schemas.microsoft.com/office/powerpoint/2010/main" val="30287585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569C5E-3FF6-48FA-92A0-7BA8F0034C55}" type="slidenum">
              <a:rPr lang="en-US" smtClean="0"/>
              <a:t>1</a:t>
            </a:fld>
            <a:endParaRPr lang="en-US"/>
          </a:p>
        </p:txBody>
      </p:sp>
    </p:spTree>
    <p:extLst>
      <p:ext uri="{BB962C8B-B14F-4D97-AF65-F5344CB8AC3E}">
        <p14:creationId xmlns:p14="http://schemas.microsoft.com/office/powerpoint/2010/main" val="3622636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10</a:t>
            </a:fld>
            <a:endParaRPr lang="en-US"/>
          </a:p>
        </p:txBody>
      </p:sp>
    </p:spTree>
    <p:extLst>
      <p:ext uri="{BB962C8B-B14F-4D97-AF65-F5344CB8AC3E}">
        <p14:creationId xmlns:p14="http://schemas.microsoft.com/office/powerpoint/2010/main" val="1753341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11</a:t>
            </a:fld>
            <a:endParaRPr lang="en-US"/>
          </a:p>
        </p:txBody>
      </p:sp>
    </p:spTree>
    <p:extLst>
      <p:ext uri="{BB962C8B-B14F-4D97-AF65-F5344CB8AC3E}">
        <p14:creationId xmlns:p14="http://schemas.microsoft.com/office/powerpoint/2010/main" val="3319835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12</a:t>
            </a:fld>
            <a:endParaRPr lang="en-US"/>
          </a:p>
        </p:txBody>
      </p:sp>
    </p:spTree>
    <p:extLst>
      <p:ext uri="{BB962C8B-B14F-4D97-AF65-F5344CB8AC3E}">
        <p14:creationId xmlns:p14="http://schemas.microsoft.com/office/powerpoint/2010/main" val="33298709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13</a:t>
            </a:fld>
            <a:endParaRPr lang="en-US"/>
          </a:p>
        </p:txBody>
      </p:sp>
    </p:spTree>
    <p:extLst>
      <p:ext uri="{BB962C8B-B14F-4D97-AF65-F5344CB8AC3E}">
        <p14:creationId xmlns:p14="http://schemas.microsoft.com/office/powerpoint/2010/main" val="2208230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14</a:t>
            </a:fld>
            <a:endParaRPr lang="en-US"/>
          </a:p>
        </p:txBody>
      </p:sp>
    </p:spTree>
    <p:extLst>
      <p:ext uri="{BB962C8B-B14F-4D97-AF65-F5344CB8AC3E}">
        <p14:creationId xmlns:p14="http://schemas.microsoft.com/office/powerpoint/2010/main" val="25213949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15</a:t>
            </a:fld>
            <a:endParaRPr lang="en-US"/>
          </a:p>
        </p:txBody>
      </p:sp>
    </p:spTree>
    <p:extLst>
      <p:ext uri="{BB962C8B-B14F-4D97-AF65-F5344CB8AC3E}">
        <p14:creationId xmlns:p14="http://schemas.microsoft.com/office/powerpoint/2010/main" val="4138460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16</a:t>
            </a:fld>
            <a:endParaRPr lang="en-US"/>
          </a:p>
        </p:txBody>
      </p:sp>
    </p:spTree>
    <p:extLst>
      <p:ext uri="{BB962C8B-B14F-4D97-AF65-F5344CB8AC3E}">
        <p14:creationId xmlns:p14="http://schemas.microsoft.com/office/powerpoint/2010/main" val="4138460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7569C5E-3FF6-48FA-92A0-7BA8F0034C55}" type="slidenum">
              <a:rPr lang="en-US" smtClean="0"/>
              <a:t>17</a:t>
            </a:fld>
            <a:endParaRPr lang="en-US"/>
          </a:p>
        </p:txBody>
      </p:sp>
    </p:spTree>
    <p:extLst>
      <p:ext uri="{BB962C8B-B14F-4D97-AF65-F5344CB8AC3E}">
        <p14:creationId xmlns:p14="http://schemas.microsoft.com/office/powerpoint/2010/main" val="2763269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7569C5E-3FF6-48FA-92A0-7BA8F0034C55}" type="slidenum">
              <a:rPr lang="en-US" smtClean="0"/>
              <a:t>18</a:t>
            </a:fld>
            <a:endParaRPr lang="en-US"/>
          </a:p>
        </p:txBody>
      </p:sp>
    </p:spTree>
    <p:extLst>
      <p:ext uri="{BB962C8B-B14F-4D97-AF65-F5344CB8AC3E}">
        <p14:creationId xmlns:p14="http://schemas.microsoft.com/office/powerpoint/2010/main" val="235906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7569C5E-3FF6-48FA-92A0-7BA8F0034C55}" type="slidenum">
              <a:rPr lang="en-US" smtClean="0"/>
              <a:t>2</a:t>
            </a:fld>
            <a:endParaRPr lang="en-US"/>
          </a:p>
        </p:txBody>
      </p:sp>
    </p:spTree>
    <p:extLst>
      <p:ext uri="{BB962C8B-B14F-4D97-AF65-F5344CB8AC3E}">
        <p14:creationId xmlns:p14="http://schemas.microsoft.com/office/powerpoint/2010/main" val="3067077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3</a:t>
            </a:fld>
            <a:endParaRPr lang="en-US"/>
          </a:p>
        </p:txBody>
      </p:sp>
    </p:spTree>
    <p:extLst>
      <p:ext uri="{BB962C8B-B14F-4D97-AF65-F5344CB8AC3E}">
        <p14:creationId xmlns:p14="http://schemas.microsoft.com/office/powerpoint/2010/main" val="3864417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4</a:t>
            </a:fld>
            <a:endParaRPr lang="en-US"/>
          </a:p>
        </p:txBody>
      </p:sp>
    </p:spTree>
    <p:extLst>
      <p:ext uri="{BB962C8B-B14F-4D97-AF65-F5344CB8AC3E}">
        <p14:creationId xmlns:p14="http://schemas.microsoft.com/office/powerpoint/2010/main" val="2960478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5</a:t>
            </a:fld>
            <a:endParaRPr lang="en-US"/>
          </a:p>
        </p:txBody>
      </p:sp>
    </p:spTree>
    <p:extLst>
      <p:ext uri="{BB962C8B-B14F-4D97-AF65-F5344CB8AC3E}">
        <p14:creationId xmlns:p14="http://schemas.microsoft.com/office/powerpoint/2010/main" val="610322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569C5E-3FF6-48FA-92A0-7BA8F0034C55}" type="slidenum">
              <a:rPr lang="en-US" smtClean="0"/>
              <a:t>6</a:t>
            </a:fld>
            <a:endParaRPr lang="en-US"/>
          </a:p>
        </p:txBody>
      </p:sp>
    </p:spTree>
    <p:extLst>
      <p:ext uri="{BB962C8B-B14F-4D97-AF65-F5344CB8AC3E}">
        <p14:creationId xmlns:p14="http://schemas.microsoft.com/office/powerpoint/2010/main" val="2997423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7</a:t>
            </a:fld>
            <a:endParaRPr lang="en-US"/>
          </a:p>
        </p:txBody>
      </p:sp>
    </p:spTree>
    <p:extLst>
      <p:ext uri="{BB962C8B-B14F-4D97-AF65-F5344CB8AC3E}">
        <p14:creationId xmlns:p14="http://schemas.microsoft.com/office/powerpoint/2010/main" val="2571776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8</a:t>
            </a:fld>
            <a:endParaRPr lang="en-US"/>
          </a:p>
        </p:txBody>
      </p:sp>
    </p:spTree>
    <p:extLst>
      <p:ext uri="{BB962C8B-B14F-4D97-AF65-F5344CB8AC3E}">
        <p14:creationId xmlns:p14="http://schemas.microsoft.com/office/powerpoint/2010/main" val="1028565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569C5E-3FF6-48FA-92A0-7BA8F0034C55}" type="slidenum">
              <a:rPr lang="en-US" smtClean="0"/>
              <a:t>9</a:t>
            </a:fld>
            <a:endParaRPr lang="en-US"/>
          </a:p>
        </p:txBody>
      </p:sp>
    </p:spTree>
    <p:extLst>
      <p:ext uri="{BB962C8B-B14F-4D97-AF65-F5344CB8AC3E}">
        <p14:creationId xmlns:p14="http://schemas.microsoft.com/office/powerpoint/2010/main" val="1996553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62D9ECE-2BF3-4A8C-BB81-5AF10C91D49B}" type="datetime1">
              <a:rPr lang="en-US" smtClean="0"/>
              <a:t>7/25/2024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EB96219-86C8-47C4-9E3B-7C63BA5BBD26}" type="slidenum">
              <a:rPr lang="en-US" smtClean="0"/>
              <a:t>‹#›</a:t>
            </a:fld>
            <a:endParaRPr lang="en-US"/>
          </a:p>
        </p:txBody>
      </p:sp>
    </p:spTree>
    <p:extLst>
      <p:ext uri="{BB962C8B-B14F-4D97-AF65-F5344CB8AC3E}">
        <p14:creationId xmlns:p14="http://schemas.microsoft.com/office/powerpoint/2010/main" val="708442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F1C45A-F6DA-448D-AB18-EF6860D2D44B}" type="datetime1">
              <a:rPr lang="en-US" smtClean="0"/>
              <a:t>7/25/2024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96219-86C8-47C4-9E3B-7C63BA5BBD26}" type="slidenum">
              <a:rPr lang="en-US" smtClean="0"/>
              <a:t>‹#›</a:t>
            </a:fld>
            <a:endParaRPr lang="en-US"/>
          </a:p>
        </p:txBody>
      </p:sp>
    </p:spTree>
    <p:extLst>
      <p:ext uri="{BB962C8B-B14F-4D97-AF65-F5344CB8AC3E}">
        <p14:creationId xmlns:p14="http://schemas.microsoft.com/office/powerpoint/2010/main" val="2391306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3CC3152C-D9D3-49D7-A081-EA17F526522E}" type="datetime1">
              <a:rPr lang="en-US" smtClean="0"/>
              <a:t>7/25/2024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EB96219-86C8-47C4-9E3B-7C63BA5BBD26}" type="slidenum">
              <a:rPr lang="en-US" smtClean="0"/>
              <a:t>‹#›</a:t>
            </a:fld>
            <a:endParaRPr lang="en-US"/>
          </a:p>
        </p:txBody>
      </p:sp>
    </p:spTree>
    <p:extLst>
      <p:ext uri="{BB962C8B-B14F-4D97-AF65-F5344CB8AC3E}">
        <p14:creationId xmlns:p14="http://schemas.microsoft.com/office/powerpoint/2010/main" val="69979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lvl1pPr algn="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pic>
        <p:nvPicPr>
          <p:cNvPr id="9" name="Picture 8">
            <a:extLst>
              <a:ext uri="{FF2B5EF4-FFF2-40B4-BE49-F238E27FC236}">
                <a16:creationId xmlns:a16="http://schemas.microsoft.com/office/drawing/2014/main" id="{8F89FCB2-67D4-66D8-FF83-8B4A3E17C416}"/>
              </a:ext>
            </a:extLst>
          </p:cNvPr>
          <p:cNvPicPr>
            <a:picLocks noChangeAspect="1"/>
          </p:cNvPicPr>
          <p:nvPr userDrawn="1"/>
        </p:nvPicPr>
        <p:blipFill>
          <a:blip r:embed="rId2"/>
          <a:stretch>
            <a:fillRect/>
          </a:stretch>
        </p:blipFill>
        <p:spPr>
          <a:xfrm>
            <a:off x="10893126" y="6316936"/>
            <a:ext cx="1298874" cy="538316"/>
          </a:xfrm>
          <a:prstGeom prst="rect">
            <a:avLst/>
          </a:prstGeom>
        </p:spPr>
      </p:pic>
      <p:sp>
        <p:nvSpPr>
          <p:cNvPr id="11" name="TextBox 10">
            <a:extLst>
              <a:ext uri="{FF2B5EF4-FFF2-40B4-BE49-F238E27FC236}">
                <a16:creationId xmlns:a16="http://schemas.microsoft.com/office/drawing/2014/main" id="{7D442311-F07B-84E4-5494-690F4D43B9A8}"/>
              </a:ext>
            </a:extLst>
          </p:cNvPr>
          <p:cNvSpPr txBox="1"/>
          <p:nvPr userDrawn="1"/>
        </p:nvSpPr>
        <p:spPr>
          <a:xfrm>
            <a:off x="2749609" y="6627168"/>
            <a:ext cx="6097424" cy="230832"/>
          </a:xfrm>
          <a:prstGeom prst="rect">
            <a:avLst/>
          </a:prstGeom>
          <a:noFill/>
        </p:spPr>
        <p:txBody>
          <a:bodyPr wrap="square">
            <a:spAutoFit/>
          </a:bodyPr>
          <a:lstStyle/>
          <a:p>
            <a:pPr algn="ctr"/>
            <a:r>
              <a:rPr lang="en-US" sz="900" baseline="30000" dirty="0">
                <a:solidFill>
                  <a:srgbClr val="903163"/>
                </a:solidFill>
              </a:rPr>
              <a:t>© </a:t>
            </a:r>
            <a:r>
              <a:rPr lang="en-US" sz="900" dirty="0">
                <a:solidFill>
                  <a:srgbClr val="903163"/>
                </a:solidFill>
              </a:rPr>
              <a:t>2024 Long An &amp; Lam LLP</a:t>
            </a:r>
          </a:p>
        </p:txBody>
      </p:sp>
    </p:spTree>
    <p:extLst>
      <p:ext uri="{BB962C8B-B14F-4D97-AF65-F5344CB8AC3E}">
        <p14:creationId xmlns:p14="http://schemas.microsoft.com/office/powerpoint/2010/main" val="2725430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86CEF31-8C25-4B5C-9CDC-0B4DE675779A}" type="datetime1">
              <a:rPr lang="en-US" smtClean="0"/>
              <a:t>7/25/2024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EB96219-86C8-47C4-9E3B-7C63BA5BBD26}" type="slidenum">
              <a:rPr lang="en-US" smtClean="0"/>
              <a:t>‹#›</a:t>
            </a:fld>
            <a:endParaRPr lang="en-US"/>
          </a:p>
        </p:txBody>
      </p:sp>
      <p:pic>
        <p:nvPicPr>
          <p:cNvPr id="7" name="Picture 6">
            <a:extLst>
              <a:ext uri="{FF2B5EF4-FFF2-40B4-BE49-F238E27FC236}">
                <a16:creationId xmlns:a16="http://schemas.microsoft.com/office/drawing/2014/main" id="{E4C2EF9E-0E95-1F71-D17D-77DE59659204}"/>
              </a:ext>
            </a:extLst>
          </p:cNvPr>
          <p:cNvPicPr>
            <a:picLocks noChangeAspect="1"/>
          </p:cNvPicPr>
          <p:nvPr userDrawn="1"/>
        </p:nvPicPr>
        <p:blipFill>
          <a:blip r:embed="rId2"/>
          <a:stretch>
            <a:fillRect/>
          </a:stretch>
        </p:blipFill>
        <p:spPr>
          <a:xfrm>
            <a:off x="10558300" y="572365"/>
            <a:ext cx="1298874" cy="538316"/>
          </a:xfrm>
          <a:prstGeom prst="rect">
            <a:avLst/>
          </a:prstGeom>
        </p:spPr>
      </p:pic>
      <p:sp>
        <p:nvSpPr>
          <p:cNvPr id="9" name="TextBox 8">
            <a:extLst>
              <a:ext uri="{FF2B5EF4-FFF2-40B4-BE49-F238E27FC236}">
                <a16:creationId xmlns:a16="http://schemas.microsoft.com/office/drawing/2014/main" id="{92155D8D-3D84-3E8E-1981-A635215C684B}"/>
              </a:ext>
            </a:extLst>
          </p:cNvPr>
          <p:cNvSpPr txBox="1"/>
          <p:nvPr userDrawn="1"/>
        </p:nvSpPr>
        <p:spPr>
          <a:xfrm>
            <a:off x="3044535" y="6639480"/>
            <a:ext cx="6097424" cy="230832"/>
          </a:xfrm>
          <a:prstGeom prst="rect">
            <a:avLst/>
          </a:prstGeom>
          <a:noFill/>
        </p:spPr>
        <p:txBody>
          <a:bodyPr wrap="square">
            <a:spAutoFit/>
          </a:bodyPr>
          <a:lstStyle/>
          <a:p>
            <a:pPr algn="ctr"/>
            <a:r>
              <a:rPr lang="en-US" sz="900" baseline="30000" dirty="0">
                <a:solidFill>
                  <a:srgbClr val="903163"/>
                </a:solidFill>
              </a:rPr>
              <a:t>© </a:t>
            </a:r>
            <a:r>
              <a:rPr lang="en-US" sz="900" dirty="0">
                <a:solidFill>
                  <a:srgbClr val="903163"/>
                </a:solidFill>
              </a:rPr>
              <a:t>2024 Long An &amp; Lam LLP</a:t>
            </a:r>
          </a:p>
        </p:txBody>
      </p:sp>
    </p:spTree>
    <p:extLst>
      <p:ext uri="{BB962C8B-B14F-4D97-AF65-F5344CB8AC3E}">
        <p14:creationId xmlns:p14="http://schemas.microsoft.com/office/powerpoint/2010/main" val="426719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30811A-4E8B-4558-BAC6-ADA7E2AA7C06}" type="datetime1">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96219-86C8-47C4-9E3B-7C63BA5BBD26}" type="slidenum">
              <a:rPr lang="en-US" smtClean="0"/>
              <a:t>‹#›</a:t>
            </a:fld>
            <a:endParaRPr lang="en-US"/>
          </a:p>
        </p:txBody>
      </p:sp>
    </p:spTree>
    <p:extLst>
      <p:ext uri="{BB962C8B-B14F-4D97-AF65-F5344CB8AC3E}">
        <p14:creationId xmlns:p14="http://schemas.microsoft.com/office/powerpoint/2010/main" val="357152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7E5B20-FCA3-49B5-94E4-419E187E3271}" type="datetime1">
              <a:rPr lang="en-US" smtClean="0"/>
              <a:t>7/25/2024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96219-86C8-47C4-9E3B-7C63BA5BBD26}" type="slidenum">
              <a:rPr lang="en-US" smtClean="0"/>
              <a:t>‹#›</a:t>
            </a:fld>
            <a:endParaRPr lang="en-US"/>
          </a:p>
        </p:txBody>
      </p:sp>
    </p:spTree>
    <p:extLst>
      <p:ext uri="{BB962C8B-B14F-4D97-AF65-F5344CB8AC3E}">
        <p14:creationId xmlns:p14="http://schemas.microsoft.com/office/powerpoint/2010/main" val="1391431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0E9CE-F143-4309-B6DF-66226FB3863A}" type="datetime1">
              <a:rPr lang="en-US" smtClean="0"/>
              <a:t>7/25/2024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96219-86C8-47C4-9E3B-7C63BA5BBD26}" type="slidenum">
              <a:rPr lang="en-US" smtClean="0"/>
              <a:t>‹#›</a:t>
            </a:fld>
            <a:endParaRPr lang="en-US"/>
          </a:p>
        </p:txBody>
      </p:sp>
    </p:spTree>
    <p:extLst>
      <p:ext uri="{BB962C8B-B14F-4D97-AF65-F5344CB8AC3E}">
        <p14:creationId xmlns:p14="http://schemas.microsoft.com/office/powerpoint/2010/main" val="1360821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B5D9A-09CA-4B85-89C1-203B7DFAFC45}" type="datetime1">
              <a:rPr lang="en-US" smtClean="0"/>
              <a:t>7/25/2024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96219-86C8-47C4-9E3B-7C63BA5BBD26}" type="slidenum">
              <a:rPr lang="en-US" smtClean="0"/>
              <a:t>‹#›</a:t>
            </a:fld>
            <a:endParaRPr lang="en-US"/>
          </a:p>
        </p:txBody>
      </p:sp>
    </p:spTree>
    <p:extLst>
      <p:ext uri="{BB962C8B-B14F-4D97-AF65-F5344CB8AC3E}">
        <p14:creationId xmlns:p14="http://schemas.microsoft.com/office/powerpoint/2010/main" val="3598454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F3272DD-17F1-43EC-91E5-F3E2CC57C77E}" type="datetime1">
              <a:rPr lang="en-US" smtClean="0"/>
              <a:t>7/25/2024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EB96219-86C8-47C4-9E3B-7C63BA5BBD26}" type="slidenum">
              <a:rPr lang="en-US" smtClean="0"/>
              <a:t>‹#›</a:t>
            </a:fld>
            <a:endParaRPr lang="en-US"/>
          </a:p>
        </p:txBody>
      </p:sp>
    </p:spTree>
    <p:extLst>
      <p:ext uri="{BB962C8B-B14F-4D97-AF65-F5344CB8AC3E}">
        <p14:creationId xmlns:p14="http://schemas.microsoft.com/office/powerpoint/2010/main" val="2089196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1B4FDC-1C51-41BB-A620-D6DD6F506099}" type="datetime1">
              <a:rPr lang="en-US" smtClean="0"/>
              <a:t>7/25/2024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96219-86C8-47C4-9E3B-7C63BA5BBD26}" type="slidenum">
              <a:rPr lang="en-US" smtClean="0"/>
              <a:t>‹#›</a:t>
            </a:fld>
            <a:endParaRPr lang="en-US"/>
          </a:p>
        </p:txBody>
      </p:sp>
    </p:spTree>
    <p:extLst>
      <p:ext uri="{BB962C8B-B14F-4D97-AF65-F5344CB8AC3E}">
        <p14:creationId xmlns:p14="http://schemas.microsoft.com/office/powerpoint/2010/main" val="361677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ED37723-289D-4917-8864-F942CC6C4E3D}" type="datetime1">
              <a:rPr lang="en-US" smtClean="0"/>
              <a:t>7/25/2024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EB96219-86C8-47C4-9E3B-7C63BA5BBD26}"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934364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EA57C-C3BF-887D-C03D-A10CF689BE0B}"/>
              </a:ext>
            </a:extLst>
          </p:cNvPr>
          <p:cNvSpPr>
            <a:spLocks noGrp="1"/>
          </p:cNvSpPr>
          <p:nvPr>
            <p:ph type="ctrTitle"/>
          </p:nvPr>
        </p:nvSpPr>
        <p:spPr>
          <a:xfrm>
            <a:off x="599224" y="3326751"/>
            <a:ext cx="10993549" cy="1475013"/>
          </a:xfrm>
        </p:spPr>
        <p:txBody>
          <a:bodyPr>
            <a:normAutofit fontScale="90000"/>
          </a:bodyPr>
          <a:lstStyle/>
          <a:p>
            <a:r>
              <a:rPr lang="en-US" dirty="0">
                <a:solidFill>
                  <a:schemeClr val="bg1"/>
                </a:solidFill>
              </a:rPr>
              <a:t>Joint Venture or Not: Making the Right Choice for Effective Partnership in AI and Data-Driven Ventures </a:t>
            </a:r>
          </a:p>
        </p:txBody>
      </p:sp>
      <p:sp>
        <p:nvSpPr>
          <p:cNvPr id="3" name="Subtitle 2">
            <a:extLst>
              <a:ext uri="{FF2B5EF4-FFF2-40B4-BE49-F238E27FC236}">
                <a16:creationId xmlns:a16="http://schemas.microsoft.com/office/drawing/2014/main" id="{4FDCB312-7904-DF2A-CE63-0DADC4DA828C}"/>
              </a:ext>
            </a:extLst>
          </p:cNvPr>
          <p:cNvSpPr>
            <a:spLocks noGrp="1"/>
          </p:cNvSpPr>
          <p:nvPr>
            <p:ph type="subTitle" idx="1"/>
          </p:nvPr>
        </p:nvSpPr>
        <p:spPr>
          <a:xfrm>
            <a:off x="599227" y="5486401"/>
            <a:ext cx="10993546" cy="746072"/>
          </a:xfrm>
        </p:spPr>
        <p:txBody>
          <a:bodyPr>
            <a:normAutofit/>
          </a:bodyPr>
          <a:lstStyle/>
          <a:p>
            <a:r>
              <a:rPr lang="en-US" dirty="0">
                <a:solidFill>
                  <a:schemeClr val="bg1"/>
                </a:solidFill>
              </a:rPr>
              <a:t>A</a:t>
            </a:r>
            <a:r>
              <a:rPr lang="en-US" cap="none" dirty="0">
                <a:solidFill>
                  <a:schemeClr val="bg1"/>
                </a:solidFill>
              </a:rPr>
              <a:t>lice</a:t>
            </a:r>
            <a:r>
              <a:rPr lang="en-US" dirty="0">
                <a:solidFill>
                  <a:schemeClr val="bg1"/>
                </a:solidFill>
              </a:rPr>
              <a:t> W</a:t>
            </a:r>
            <a:r>
              <a:rPr lang="en-US" cap="none" dirty="0">
                <a:solidFill>
                  <a:schemeClr val="bg1"/>
                </a:solidFill>
              </a:rPr>
              <a:t>ong</a:t>
            </a:r>
            <a:r>
              <a:rPr lang="en-US" dirty="0">
                <a:solidFill>
                  <a:schemeClr val="bg1"/>
                </a:solidFill>
              </a:rPr>
              <a:t>, P</a:t>
            </a:r>
            <a:r>
              <a:rPr lang="en-US" cap="none" dirty="0">
                <a:solidFill>
                  <a:schemeClr val="bg1"/>
                </a:solidFill>
              </a:rPr>
              <a:t>h</a:t>
            </a:r>
            <a:r>
              <a:rPr lang="en-US" dirty="0">
                <a:solidFill>
                  <a:schemeClr val="bg1"/>
                </a:solidFill>
              </a:rPr>
              <a:t>.D.																		    2024.07.27 </a:t>
            </a:r>
          </a:p>
          <a:p>
            <a:r>
              <a:rPr lang="en-US" dirty="0">
                <a:solidFill>
                  <a:schemeClr val="bg1"/>
                </a:solidFill>
              </a:rPr>
              <a:t>A</a:t>
            </a:r>
            <a:r>
              <a:rPr lang="en-US" cap="none" dirty="0">
                <a:solidFill>
                  <a:schemeClr val="bg1"/>
                </a:solidFill>
              </a:rPr>
              <a:t>ssistant</a:t>
            </a:r>
            <a:r>
              <a:rPr lang="en-US" dirty="0">
                <a:solidFill>
                  <a:schemeClr val="bg1"/>
                </a:solidFill>
              </a:rPr>
              <a:t> S</a:t>
            </a:r>
            <a:r>
              <a:rPr lang="en-US" cap="none" dirty="0">
                <a:solidFill>
                  <a:schemeClr val="bg1"/>
                </a:solidFill>
              </a:rPr>
              <a:t>olicitor</a:t>
            </a:r>
            <a:r>
              <a:rPr lang="en-US" dirty="0">
                <a:solidFill>
                  <a:schemeClr val="bg1"/>
                </a:solidFill>
              </a:rPr>
              <a:t> 																			</a:t>
            </a:r>
          </a:p>
        </p:txBody>
      </p:sp>
      <p:sp>
        <p:nvSpPr>
          <p:cNvPr id="4" name="Freeform 11">
            <a:extLst>
              <a:ext uri="{FF2B5EF4-FFF2-40B4-BE49-F238E27FC236}">
                <a16:creationId xmlns:a16="http://schemas.microsoft.com/office/drawing/2014/main" id="{64D72EE9-C875-918D-3DCE-D71B82B7E260}"/>
              </a:ext>
            </a:extLst>
          </p:cNvPr>
          <p:cNvSpPr/>
          <p:nvPr/>
        </p:nvSpPr>
        <p:spPr>
          <a:xfrm>
            <a:off x="434535" y="808408"/>
            <a:ext cx="6824585" cy="1158891"/>
          </a:xfrm>
          <a:custGeom>
            <a:avLst/>
            <a:gdLst/>
            <a:ahLst/>
            <a:cxnLst/>
            <a:rect l="l" t="t" r="r" b="b"/>
            <a:pathLst>
              <a:path w="8512704" h="1445553">
                <a:moveTo>
                  <a:pt x="0" y="0"/>
                </a:moveTo>
                <a:lnTo>
                  <a:pt x="8512703" y="0"/>
                </a:lnTo>
                <a:lnTo>
                  <a:pt x="8512703" y="1445553"/>
                </a:lnTo>
                <a:lnTo>
                  <a:pt x="0" y="1445553"/>
                </a:lnTo>
                <a:lnTo>
                  <a:pt x="0" y="0"/>
                </a:lnTo>
                <a:close/>
              </a:path>
            </a:pathLst>
          </a:custGeom>
          <a:blipFill>
            <a:blip r:embed="rId3"/>
            <a:stretch>
              <a:fillRect/>
            </a:stretch>
          </a:blipFill>
        </p:spPr>
        <p:txBody>
          <a:bodyPr/>
          <a:lstStyle/>
          <a:p>
            <a:endParaRPr lang="zh-CN" altLang="en-US"/>
          </a:p>
        </p:txBody>
      </p:sp>
    </p:spTree>
    <p:extLst>
      <p:ext uri="{BB962C8B-B14F-4D97-AF65-F5344CB8AC3E}">
        <p14:creationId xmlns:p14="http://schemas.microsoft.com/office/powerpoint/2010/main" val="3901998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3AFEC-FACB-AC44-9E1F-F988624FE329}"/>
              </a:ext>
            </a:extLst>
          </p:cNvPr>
          <p:cNvSpPr>
            <a:spLocks noGrp="1"/>
          </p:cNvSpPr>
          <p:nvPr>
            <p:ph type="title"/>
          </p:nvPr>
        </p:nvSpPr>
        <p:spPr/>
        <p:txBody>
          <a:bodyPr/>
          <a:lstStyle/>
          <a:p>
            <a:r>
              <a:rPr lang="en-US" dirty="0"/>
              <a:t>Case Study ONE – Better Model: Collaboration</a:t>
            </a:r>
          </a:p>
        </p:txBody>
      </p:sp>
      <p:sp>
        <p:nvSpPr>
          <p:cNvPr id="3" name="Content Placeholder 2">
            <a:extLst>
              <a:ext uri="{FF2B5EF4-FFF2-40B4-BE49-F238E27FC236}">
                <a16:creationId xmlns:a16="http://schemas.microsoft.com/office/drawing/2014/main" id="{24ACC5C1-FA9A-5979-48D3-6EF4F3CB2288}"/>
              </a:ext>
            </a:extLst>
          </p:cNvPr>
          <p:cNvSpPr>
            <a:spLocks noGrp="1"/>
          </p:cNvSpPr>
          <p:nvPr>
            <p:ph idx="1"/>
          </p:nvPr>
        </p:nvSpPr>
        <p:spPr>
          <a:xfrm>
            <a:off x="581192" y="2095831"/>
            <a:ext cx="11029615" cy="441375"/>
          </a:xfrm>
        </p:spPr>
        <p:txBody>
          <a:bodyPr>
            <a:normAutofit/>
          </a:bodyPr>
          <a:lstStyle/>
          <a:p>
            <a:r>
              <a:rPr lang="en-US" sz="1800" dirty="0">
                <a:effectLst/>
                <a:latin typeface="Calibri" panose="020F0502020204030204" pitchFamily="34" charset="0"/>
                <a:ea typeface="SimSun" panose="02010600030101010101" pitchFamily="2" charset="-122"/>
                <a:cs typeface="Times New Roman" panose="02020603050405020304" pitchFamily="18" charset="0"/>
              </a:rPr>
              <a:t>Goals – raise funds, expand their businesses </a:t>
            </a:r>
            <a:r>
              <a:rPr lang="en-US" dirty="0">
                <a:latin typeface="Calibri" panose="020F0502020204030204" pitchFamily="34" charset="0"/>
                <a:ea typeface="SimSun" panose="02010600030101010101" pitchFamily="2" charset="-122"/>
                <a:cs typeface="Times New Roman" panose="02020603050405020304" pitchFamily="18" charset="0"/>
              </a:rPr>
              <a:t>&amp;</a:t>
            </a:r>
            <a:r>
              <a:rPr lang="en-US" sz="1800" dirty="0">
                <a:effectLst/>
                <a:latin typeface="Calibri" panose="020F0502020204030204" pitchFamily="34" charset="0"/>
                <a:ea typeface="SimSun" panose="02010600030101010101" pitchFamily="2" charset="-122"/>
                <a:cs typeface="Times New Roman" panose="02020603050405020304" pitchFamily="18" charset="0"/>
              </a:rPr>
              <a:t> IPO</a:t>
            </a:r>
          </a:p>
        </p:txBody>
      </p:sp>
      <p:sp>
        <p:nvSpPr>
          <p:cNvPr id="9" name="Rectangle: Rounded Corners 8">
            <a:extLst>
              <a:ext uri="{FF2B5EF4-FFF2-40B4-BE49-F238E27FC236}">
                <a16:creationId xmlns:a16="http://schemas.microsoft.com/office/drawing/2014/main" id="{3E81D10C-C414-E59F-A17F-FAFD5BCC67B0}"/>
              </a:ext>
            </a:extLst>
          </p:cNvPr>
          <p:cNvSpPr/>
          <p:nvPr/>
        </p:nvSpPr>
        <p:spPr>
          <a:xfrm>
            <a:off x="9590553" y="3603294"/>
            <a:ext cx="1389889" cy="609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Reverse merger</a:t>
            </a:r>
          </a:p>
        </p:txBody>
      </p:sp>
      <p:sp>
        <p:nvSpPr>
          <p:cNvPr id="10" name="Arrow: Down 9">
            <a:extLst>
              <a:ext uri="{FF2B5EF4-FFF2-40B4-BE49-F238E27FC236}">
                <a16:creationId xmlns:a16="http://schemas.microsoft.com/office/drawing/2014/main" id="{22F06ED6-5E6E-A6DA-52E5-8E8549A7E2A7}"/>
              </a:ext>
            </a:extLst>
          </p:cNvPr>
          <p:cNvSpPr/>
          <p:nvPr/>
        </p:nvSpPr>
        <p:spPr>
          <a:xfrm>
            <a:off x="5524859" y="4357327"/>
            <a:ext cx="158496" cy="463296"/>
          </a:xfrm>
          <a:prstGeom prst="downArrow">
            <a:avLst/>
          </a:prstGeom>
          <a:solidFill>
            <a:schemeClr val="accent5">
              <a:lumMod val="60000"/>
              <a:lumOff val="40000"/>
            </a:schemeClr>
          </a:solidFill>
          <a:ln w="3175">
            <a:solidFill>
              <a:schemeClr val="accent5">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E40D82DA-E934-8CC0-E8CD-84185A9D11B5}"/>
              </a:ext>
            </a:extLst>
          </p:cNvPr>
          <p:cNvSpPr/>
          <p:nvPr/>
        </p:nvSpPr>
        <p:spPr>
          <a:xfrm>
            <a:off x="4890874" y="3603294"/>
            <a:ext cx="1426466" cy="6217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IP &amp; data license to Party B</a:t>
            </a:r>
          </a:p>
        </p:txBody>
      </p:sp>
      <p:sp>
        <p:nvSpPr>
          <p:cNvPr id="14" name="Rectangle: Rounded Corners 13">
            <a:extLst>
              <a:ext uri="{FF2B5EF4-FFF2-40B4-BE49-F238E27FC236}">
                <a16:creationId xmlns:a16="http://schemas.microsoft.com/office/drawing/2014/main" id="{40E9BCAC-A04A-495C-BD69-1FC073AE357D}"/>
              </a:ext>
            </a:extLst>
          </p:cNvPr>
          <p:cNvSpPr/>
          <p:nvPr/>
        </p:nvSpPr>
        <p:spPr>
          <a:xfrm>
            <a:off x="8031218" y="3615486"/>
            <a:ext cx="1389889" cy="609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Share options to Party A</a:t>
            </a:r>
          </a:p>
        </p:txBody>
      </p:sp>
      <p:sp>
        <p:nvSpPr>
          <p:cNvPr id="15" name="Rectangle: Rounded Corners 14">
            <a:extLst>
              <a:ext uri="{FF2B5EF4-FFF2-40B4-BE49-F238E27FC236}">
                <a16:creationId xmlns:a16="http://schemas.microsoft.com/office/drawing/2014/main" id="{CD255F78-328A-20B6-9168-EE7546CDB1B9}"/>
              </a:ext>
            </a:extLst>
          </p:cNvPr>
          <p:cNvSpPr/>
          <p:nvPr/>
        </p:nvSpPr>
        <p:spPr>
          <a:xfrm>
            <a:off x="4842107" y="4952864"/>
            <a:ext cx="1475233" cy="6217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Permit Party B to explore new markets</a:t>
            </a:r>
          </a:p>
        </p:txBody>
      </p:sp>
      <p:sp>
        <p:nvSpPr>
          <p:cNvPr id="16" name="Rectangle: Rounded Corners 15">
            <a:extLst>
              <a:ext uri="{FF2B5EF4-FFF2-40B4-BE49-F238E27FC236}">
                <a16:creationId xmlns:a16="http://schemas.microsoft.com/office/drawing/2014/main" id="{1DB66FE7-897E-ADB9-EB1B-C952E3BCDCE3}"/>
              </a:ext>
            </a:extLst>
          </p:cNvPr>
          <p:cNvSpPr/>
          <p:nvPr/>
        </p:nvSpPr>
        <p:spPr>
          <a:xfrm>
            <a:off x="6475157" y="3615486"/>
            <a:ext cx="1389889" cy="6217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Fund raising by Party B</a:t>
            </a:r>
          </a:p>
        </p:txBody>
      </p:sp>
      <p:sp>
        <p:nvSpPr>
          <p:cNvPr id="17" name="Rectangle: Rounded Corners 16">
            <a:extLst>
              <a:ext uri="{FF2B5EF4-FFF2-40B4-BE49-F238E27FC236}">
                <a16:creationId xmlns:a16="http://schemas.microsoft.com/office/drawing/2014/main" id="{1CD5A72B-90B9-4207-AAAC-BDEB29A01D3E}"/>
              </a:ext>
            </a:extLst>
          </p:cNvPr>
          <p:cNvSpPr/>
          <p:nvPr/>
        </p:nvSpPr>
        <p:spPr>
          <a:xfrm>
            <a:off x="6414875" y="4952864"/>
            <a:ext cx="1475233" cy="621792"/>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Business expansion and IPO preparation</a:t>
            </a:r>
          </a:p>
        </p:txBody>
      </p:sp>
      <p:sp>
        <p:nvSpPr>
          <p:cNvPr id="18" name="Arrow: Down 17">
            <a:extLst>
              <a:ext uri="{FF2B5EF4-FFF2-40B4-BE49-F238E27FC236}">
                <a16:creationId xmlns:a16="http://schemas.microsoft.com/office/drawing/2014/main" id="{90800560-BB26-F565-611B-04C5353744F7}"/>
              </a:ext>
            </a:extLst>
          </p:cNvPr>
          <p:cNvSpPr/>
          <p:nvPr/>
        </p:nvSpPr>
        <p:spPr>
          <a:xfrm>
            <a:off x="7070370" y="4363423"/>
            <a:ext cx="158496" cy="463296"/>
          </a:xfrm>
          <a:prstGeom prst="downArrow">
            <a:avLst/>
          </a:prstGeom>
          <a:solidFill>
            <a:schemeClr val="accent5">
              <a:lumMod val="60000"/>
              <a:lumOff val="40000"/>
            </a:schemeClr>
          </a:solidFill>
          <a:ln w="3175">
            <a:solidFill>
              <a:schemeClr val="accent5">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9" name="Arrow: Down 18">
            <a:extLst>
              <a:ext uri="{FF2B5EF4-FFF2-40B4-BE49-F238E27FC236}">
                <a16:creationId xmlns:a16="http://schemas.microsoft.com/office/drawing/2014/main" id="{39FD8237-C503-41F5-4C05-101763D2D330}"/>
              </a:ext>
            </a:extLst>
          </p:cNvPr>
          <p:cNvSpPr/>
          <p:nvPr/>
        </p:nvSpPr>
        <p:spPr>
          <a:xfrm>
            <a:off x="8646011" y="4342715"/>
            <a:ext cx="158496" cy="463296"/>
          </a:xfrm>
          <a:prstGeom prst="downArrow">
            <a:avLst/>
          </a:prstGeom>
          <a:solidFill>
            <a:schemeClr val="accent5">
              <a:lumMod val="60000"/>
              <a:lumOff val="40000"/>
            </a:schemeClr>
          </a:solidFill>
          <a:ln w="3175">
            <a:solidFill>
              <a:schemeClr val="accent5">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58695CF1-58B1-E321-E25C-20C95D5B1BA7}"/>
              </a:ext>
            </a:extLst>
          </p:cNvPr>
          <p:cNvSpPr/>
          <p:nvPr/>
        </p:nvSpPr>
        <p:spPr>
          <a:xfrm>
            <a:off x="7987643" y="4952864"/>
            <a:ext cx="1475233" cy="91627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Permit Party A to acquire shares in Party B’s subsidiary</a:t>
            </a:r>
          </a:p>
        </p:txBody>
      </p:sp>
      <p:sp>
        <p:nvSpPr>
          <p:cNvPr id="21" name="Rectangle: Rounded Corners 20">
            <a:extLst>
              <a:ext uri="{FF2B5EF4-FFF2-40B4-BE49-F238E27FC236}">
                <a16:creationId xmlns:a16="http://schemas.microsoft.com/office/drawing/2014/main" id="{D489A4B5-58E2-B7E1-81A9-FD255E314AC6}"/>
              </a:ext>
            </a:extLst>
          </p:cNvPr>
          <p:cNvSpPr/>
          <p:nvPr/>
        </p:nvSpPr>
        <p:spPr>
          <a:xfrm>
            <a:off x="9560412" y="4952864"/>
            <a:ext cx="1566672" cy="91627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dirty="0"/>
              <a:t>Achieve listing by swapping shares</a:t>
            </a:r>
          </a:p>
        </p:txBody>
      </p:sp>
      <p:sp>
        <p:nvSpPr>
          <p:cNvPr id="22" name="Arrow: Down 21">
            <a:extLst>
              <a:ext uri="{FF2B5EF4-FFF2-40B4-BE49-F238E27FC236}">
                <a16:creationId xmlns:a16="http://schemas.microsoft.com/office/drawing/2014/main" id="{0FAFC224-375C-D1FF-1AC9-C6784575E859}"/>
              </a:ext>
            </a:extLst>
          </p:cNvPr>
          <p:cNvSpPr/>
          <p:nvPr/>
        </p:nvSpPr>
        <p:spPr>
          <a:xfrm>
            <a:off x="10206249" y="4342715"/>
            <a:ext cx="158496" cy="463296"/>
          </a:xfrm>
          <a:prstGeom prst="downArrow">
            <a:avLst/>
          </a:prstGeom>
          <a:solidFill>
            <a:schemeClr val="accent5">
              <a:lumMod val="60000"/>
              <a:lumOff val="40000"/>
            </a:schemeClr>
          </a:solidFill>
          <a:ln w="3175">
            <a:solidFill>
              <a:schemeClr val="accent5">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6" name="Arrow: Striped Right 5">
            <a:extLst>
              <a:ext uri="{FF2B5EF4-FFF2-40B4-BE49-F238E27FC236}">
                <a16:creationId xmlns:a16="http://schemas.microsoft.com/office/drawing/2014/main" id="{089A1129-B769-D010-DF5E-1145A85BC44D}"/>
              </a:ext>
            </a:extLst>
          </p:cNvPr>
          <p:cNvSpPr/>
          <p:nvPr/>
        </p:nvSpPr>
        <p:spPr>
          <a:xfrm>
            <a:off x="4985755" y="2875516"/>
            <a:ext cx="6141329" cy="622341"/>
          </a:xfrm>
          <a:prstGeom prst="strip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DE241FE0-7043-C7AB-F587-7383670DF8A3}"/>
              </a:ext>
            </a:extLst>
          </p:cNvPr>
          <p:cNvSpPr/>
          <p:nvPr/>
        </p:nvSpPr>
        <p:spPr>
          <a:xfrm>
            <a:off x="5043273" y="2991117"/>
            <a:ext cx="5888740" cy="379875"/>
          </a:xfrm>
          <a:prstGeom prst="round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solidFill>
                  <a:schemeClr val="bg1"/>
                </a:solidFill>
              </a:rPr>
              <a:t>Multi-tiered collaboration</a:t>
            </a:r>
          </a:p>
        </p:txBody>
      </p:sp>
      <p:sp>
        <p:nvSpPr>
          <p:cNvPr id="7" name="Rectangle: Rounded Corners 6">
            <a:extLst>
              <a:ext uri="{FF2B5EF4-FFF2-40B4-BE49-F238E27FC236}">
                <a16:creationId xmlns:a16="http://schemas.microsoft.com/office/drawing/2014/main" id="{455A7F26-C484-C85C-6166-E4026BB635EE}"/>
              </a:ext>
            </a:extLst>
          </p:cNvPr>
          <p:cNvSpPr/>
          <p:nvPr/>
        </p:nvSpPr>
        <p:spPr>
          <a:xfrm>
            <a:off x="1896895" y="3370992"/>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Party A</a:t>
            </a:r>
            <a:endParaRPr lang="en-US" sz="1400" dirty="0">
              <a:latin typeface="Gill Sans MT (Body)"/>
            </a:endParaRPr>
          </a:p>
        </p:txBody>
      </p:sp>
      <p:sp>
        <p:nvSpPr>
          <p:cNvPr id="8" name="Rectangle: Rounded Corners 7">
            <a:extLst>
              <a:ext uri="{FF2B5EF4-FFF2-40B4-BE49-F238E27FC236}">
                <a16:creationId xmlns:a16="http://schemas.microsoft.com/office/drawing/2014/main" id="{4D7A0EC0-2335-BAE5-954B-10EC64D761FC}"/>
              </a:ext>
            </a:extLst>
          </p:cNvPr>
          <p:cNvSpPr/>
          <p:nvPr/>
        </p:nvSpPr>
        <p:spPr>
          <a:xfrm>
            <a:off x="1856463" y="4679146"/>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Party B</a:t>
            </a:r>
            <a:endParaRPr lang="en-US" sz="1400" dirty="0">
              <a:latin typeface="Gill Sans MT (Body)"/>
            </a:endParaRPr>
          </a:p>
        </p:txBody>
      </p:sp>
      <p:sp>
        <p:nvSpPr>
          <p:cNvPr id="11" name="TextBox 10">
            <a:extLst>
              <a:ext uri="{FF2B5EF4-FFF2-40B4-BE49-F238E27FC236}">
                <a16:creationId xmlns:a16="http://schemas.microsoft.com/office/drawing/2014/main" id="{2E58B409-89D9-C2AF-D90D-95E369030D20}"/>
              </a:ext>
            </a:extLst>
          </p:cNvPr>
          <p:cNvSpPr txBox="1"/>
          <p:nvPr/>
        </p:nvSpPr>
        <p:spPr>
          <a:xfrm flipH="1">
            <a:off x="1130912" y="3938810"/>
            <a:ext cx="989506" cy="738664"/>
          </a:xfrm>
          <a:prstGeom prst="rect">
            <a:avLst/>
          </a:prstGeom>
          <a:noFill/>
        </p:spPr>
        <p:txBody>
          <a:bodyPr wrap="square">
            <a:spAutoFit/>
          </a:bodyPr>
          <a:lstStyle/>
          <a:p>
            <a:pPr algn="ctr"/>
            <a:r>
              <a:rPr lang="en-US" sz="1400" dirty="0"/>
              <a:t>License &amp; technical assistance</a:t>
            </a:r>
          </a:p>
        </p:txBody>
      </p:sp>
      <p:sp>
        <p:nvSpPr>
          <p:cNvPr id="12" name="Arrow: Down 11">
            <a:extLst>
              <a:ext uri="{FF2B5EF4-FFF2-40B4-BE49-F238E27FC236}">
                <a16:creationId xmlns:a16="http://schemas.microsoft.com/office/drawing/2014/main" id="{D128522D-724D-146B-6E56-DFBB94606943}"/>
              </a:ext>
            </a:extLst>
          </p:cNvPr>
          <p:cNvSpPr/>
          <p:nvPr/>
        </p:nvSpPr>
        <p:spPr>
          <a:xfrm>
            <a:off x="2157873" y="4050506"/>
            <a:ext cx="158496" cy="463296"/>
          </a:xfrm>
          <a:prstGeom prst="downArrow">
            <a:avLst/>
          </a:prstGeom>
          <a:solidFill>
            <a:schemeClr val="accent5">
              <a:lumMod val="60000"/>
              <a:lumOff val="40000"/>
            </a:schemeClr>
          </a:solidFill>
          <a:ln w="3175">
            <a:solidFill>
              <a:schemeClr val="accent5">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4" name="Arrow: Down 23">
            <a:extLst>
              <a:ext uri="{FF2B5EF4-FFF2-40B4-BE49-F238E27FC236}">
                <a16:creationId xmlns:a16="http://schemas.microsoft.com/office/drawing/2014/main" id="{C86A7915-11F9-C347-6E54-4BD5AFECE4D6}"/>
              </a:ext>
            </a:extLst>
          </p:cNvPr>
          <p:cNvSpPr/>
          <p:nvPr/>
        </p:nvSpPr>
        <p:spPr>
          <a:xfrm flipV="1">
            <a:off x="2292024" y="4030327"/>
            <a:ext cx="158496" cy="463296"/>
          </a:xfrm>
          <a:prstGeom prst="downArrow">
            <a:avLst/>
          </a:prstGeom>
          <a:solidFill>
            <a:schemeClr val="accent5">
              <a:lumMod val="60000"/>
              <a:lumOff val="40000"/>
            </a:schemeClr>
          </a:solidFill>
          <a:ln w="3175">
            <a:solidFill>
              <a:schemeClr val="accent5">
                <a:lumMod val="40000"/>
                <a:lumOff val="6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5" name="TextBox 24">
            <a:extLst>
              <a:ext uri="{FF2B5EF4-FFF2-40B4-BE49-F238E27FC236}">
                <a16:creationId xmlns:a16="http://schemas.microsoft.com/office/drawing/2014/main" id="{BE9BEC8C-2280-AA14-E45B-BC47E472E36C}"/>
              </a:ext>
            </a:extLst>
          </p:cNvPr>
          <p:cNvSpPr txBox="1"/>
          <p:nvPr/>
        </p:nvSpPr>
        <p:spPr>
          <a:xfrm flipH="1">
            <a:off x="2350799" y="4042047"/>
            <a:ext cx="989506" cy="523220"/>
          </a:xfrm>
          <a:prstGeom prst="rect">
            <a:avLst/>
          </a:prstGeom>
          <a:noFill/>
        </p:spPr>
        <p:txBody>
          <a:bodyPr wrap="square">
            <a:spAutoFit/>
          </a:bodyPr>
          <a:lstStyle/>
          <a:p>
            <a:pPr algn="ctr"/>
            <a:r>
              <a:rPr lang="en-US" sz="1400" dirty="0"/>
              <a:t>Share options</a:t>
            </a:r>
          </a:p>
        </p:txBody>
      </p:sp>
      <p:sp>
        <p:nvSpPr>
          <p:cNvPr id="28" name="Slide Number Placeholder 3">
            <a:extLst>
              <a:ext uri="{FF2B5EF4-FFF2-40B4-BE49-F238E27FC236}">
                <a16:creationId xmlns:a16="http://schemas.microsoft.com/office/drawing/2014/main" id="{95554B1E-5F8F-0ADE-6A25-EC58881E834C}"/>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10</a:t>
            </a:fld>
            <a:endParaRPr lang="en-US" dirty="0"/>
          </a:p>
        </p:txBody>
      </p:sp>
      <p:sp>
        <p:nvSpPr>
          <p:cNvPr id="29" name="Arrow: Right 28">
            <a:extLst>
              <a:ext uri="{FF2B5EF4-FFF2-40B4-BE49-F238E27FC236}">
                <a16:creationId xmlns:a16="http://schemas.microsoft.com/office/drawing/2014/main" id="{2EB1DCFE-AA0D-D51A-8C41-8EADDB466157}"/>
              </a:ext>
            </a:extLst>
          </p:cNvPr>
          <p:cNvSpPr/>
          <p:nvPr/>
        </p:nvSpPr>
        <p:spPr>
          <a:xfrm>
            <a:off x="3577212" y="4051446"/>
            <a:ext cx="847754" cy="44137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09869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6" grpId="0" animBg="1"/>
      <p:bldP spid="4" grpId="0"/>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659BA349-C976-EEE0-5A39-500D1AC3CBFC}"/>
              </a:ext>
            </a:extLst>
          </p:cNvPr>
          <p:cNvSpPr/>
          <p:nvPr/>
        </p:nvSpPr>
        <p:spPr>
          <a:xfrm>
            <a:off x="343924" y="3501961"/>
            <a:ext cx="1781299" cy="86689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R&amp;D capability</a:t>
            </a:r>
            <a:endParaRPr lang="en-US" sz="1400" dirty="0">
              <a:latin typeface="Gill Sans MT (Body)"/>
            </a:endParaRPr>
          </a:p>
        </p:txBody>
      </p:sp>
      <p:sp>
        <p:nvSpPr>
          <p:cNvPr id="2" name="Title 1">
            <a:extLst>
              <a:ext uri="{FF2B5EF4-FFF2-40B4-BE49-F238E27FC236}">
                <a16:creationId xmlns:a16="http://schemas.microsoft.com/office/drawing/2014/main" id="{DAD24E52-F373-88E2-50B2-7BB6C052D011}"/>
              </a:ext>
            </a:extLst>
          </p:cNvPr>
          <p:cNvSpPr>
            <a:spLocks noGrp="1"/>
          </p:cNvSpPr>
          <p:nvPr>
            <p:ph type="title"/>
          </p:nvPr>
        </p:nvSpPr>
        <p:spPr/>
        <p:txBody>
          <a:bodyPr/>
          <a:lstStyle/>
          <a:p>
            <a:r>
              <a:rPr lang="en-US" dirty="0"/>
              <a:t>Case Study Two – Public health solutions / Data</a:t>
            </a:r>
          </a:p>
        </p:txBody>
      </p:sp>
      <p:sp>
        <p:nvSpPr>
          <p:cNvPr id="4" name="Slide Number Placeholder 3">
            <a:extLst>
              <a:ext uri="{FF2B5EF4-FFF2-40B4-BE49-F238E27FC236}">
                <a16:creationId xmlns:a16="http://schemas.microsoft.com/office/drawing/2014/main" id="{8ABC7B2F-499D-3F16-13ED-A1F60298E986}"/>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11</a:t>
            </a:fld>
            <a:endParaRPr lang="en-US" dirty="0"/>
          </a:p>
        </p:txBody>
      </p:sp>
      <p:sp>
        <p:nvSpPr>
          <p:cNvPr id="7" name="Rectangle: Rounded Corners 6">
            <a:extLst>
              <a:ext uri="{FF2B5EF4-FFF2-40B4-BE49-F238E27FC236}">
                <a16:creationId xmlns:a16="http://schemas.microsoft.com/office/drawing/2014/main" id="{F11BDF85-BE8D-84F9-D856-8721E6D1E434}"/>
              </a:ext>
            </a:extLst>
          </p:cNvPr>
          <p:cNvSpPr/>
          <p:nvPr/>
        </p:nvSpPr>
        <p:spPr>
          <a:xfrm>
            <a:off x="343924" y="4674094"/>
            <a:ext cx="1781299" cy="86689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effectLst/>
                <a:latin typeface="Gill Sans MT (Body)"/>
                <a:ea typeface="SimSun" panose="02010600030101010101" pitchFamily="2" charset="-122"/>
                <a:cs typeface="Times New Roman" panose="02020603050405020304" pitchFamily="18" charset="0"/>
              </a:rPr>
              <a:t>Proprietary technologies and environment data</a:t>
            </a:r>
            <a:endParaRPr lang="en-US" sz="1400" dirty="0">
              <a:latin typeface="Gill Sans MT (Body)"/>
            </a:endParaRPr>
          </a:p>
        </p:txBody>
      </p:sp>
      <p:sp>
        <p:nvSpPr>
          <p:cNvPr id="9" name="Rectangle: Rounded Corners 8">
            <a:extLst>
              <a:ext uri="{FF2B5EF4-FFF2-40B4-BE49-F238E27FC236}">
                <a16:creationId xmlns:a16="http://schemas.microsoft.com/office/drawing/2014/main" id="{09F9CD35-4D54-400C-7498-08EDC4F86F02}"/>
              </a:ext>
            </a:extLst>
          </p:cNvPr>
          <p:cNvSpPr/>
          <p:nvPr/>
        </p:nvSpPr>
        <p:spPr>
          <a:xfrm>
            <a:off x="8972510" y="1996773"/>
            <a:ext cx="1781299" cy="423277"/>
          </a:xfrm>
          <a:prstGeom prst="round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HK listed company</a:t>
            </a:r>
            <a:endParaRPr lang="en-US" sz="1400" dirty="0">
              <a:latin typeface="Gill Sans MT (Body)"/>
            </a:endParaRPr>
          </a:p>
        </p:txBody>
      </p:sp>
      <p:sp>
        <p:nvSpPr>
          <p:cNvPr id="10" name="Rectangle: Rounded Corners 9">
            <a:extLst>
              <a:ext uri="{FF2B5EF4-FFF2-40B4-BE49-F238E27FC236}">
                <a16:creationId xmlns:a16="http://schemas.microsoft.com/office/drawing/2014/main" id="{FB4B69F1-A07B-B55A-98E1-087A3CD54EC7}"/>
              </a:ext>
            </a:extLst>
          </p:cNvPr>
          <p:cNvSpPr/>
          <p:nvPr/>
        </p:nvSpPr>
        <p:spPr>
          <a:xfrm>
            <a:off x="3362674" y="2733679"/>
            <a:ext cx="2126377" cy="93914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t>Develops advanced medical technologies (e.g. r</a:t>
            </a:r>
            <a:r>
              <a:rPr lang="en-US" sz="1400" dirty="0">
                <a:latin typeface="Gill Sans MT (Body)"/>
                <a:ea typeface="SimSun" panose="02010600030101010101" pitchFamily="2" charset="-122"/>
                <a:cs typeface="Times New Roman" panose="02020603050405020304" pitchFamily="18" charset="0"/>
              </a:rPr>
              <a:t>obots) to promote public health</a:t>
            </a:r>
            <a:endParaRPr lang="en-US" sz="1400" dirty="0">
              <a:latin typeface="Gill Sans MT (Body)"/>
            </a:endParaRPr>
          </a:p>
        </p:txBody>
      </p:sp>
      <p:sp>
        <p:nvSpPr>
          <p:cNvPr id="11" name="Rectangle: Rounded Corners 10">
            <a:extLst>
              <a:ext uri="{FF2B5EF4-FFF2-40B4-BE49-F238E27FC236}">
                <a16:creationId xmlns:a16="http://schemas.microsoft.com/office/drawing/2014/main" id="{4EF521B4-9522-A475-E9E4-60D7097B655F}"/>
              </a:ext>
            </a:extLst>
          </p:cNvPr>
          <p:cNvSpPr/>
          <p:nvPr/>
        </p:nvSpPr>
        <p:spPr>
          <a:xfrm>
            <a:off x="3100063" y="5186880"/>
            <a:ext cx="5417747" cy="123483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r>
              <a:rPr lang="en-US" sz="1600" dirty="0"/>
              <a:t>Objective:</a:t>
            </a:r>
          </a:p>
          <a:p>
            <a:r>
              <a:rPr lang="en-US" sz="1600" dirty="0"/>
              <a:t>Synergize their strengths to develop and commercialize new technologies that promote public health. </a:t>
            </a:r>
          </a:p>
        </p:txBody>
      </p:sp>
      <p:sp>
        <p:nvSpPr>
          <p:cNvPr id="12" name="Rectangle: Rounded Corners 11">
            <a:extLst>
              <a:ext uri="{FF2B5EF4-FFF2-40B4-BE49-F238E27FC236}">
                <a16:creationId xmlns:a16="http://schemas.microsoft.com/office/drawing/2014/main" id="{53C4E218-4325-73E4-277B-69966A9BC519}"/>
              </a:ext>
            </a:extLst>
          </p:cNvPr>
          <p:cNvSpPr/>
          <p:nvPr/>
        </p:nvSpPr>
        <p:spPr>
          <a:xfrm>
            <a:off x="926247" y="1920678"/>
            <a:ext cx="2126378" cy="423277"/>
          </a:xfrm>
          <a:prstGeom prst="roundRect">
            <a:avLst/>
          </a:prstGeom>
          <a:no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HK biotech start-up</a:t>
            </a:r>
            <a:endParaRPr lang="en-US" sz="1400" dirty="0">
              <a:latin typeface="Gill Sans MT (Body)"/>
            </a:endParaRPr>
          </a:p>
        </p:txBody>
      </p:sp>
      <p:sp>
        <p:nvSpPr>
          <p:cNvPr id="13" name="Rectangle: Rounded Corners 12">
            <a:extLst>
              <a:ext uri="{FF2B5EF4-FFF2-40B4-BE49-F238E27FC236}">
                <a16:creationId xmlns:a16="http://schemas.microsoft.com/office/drawing/2014/main" id="{C3348EB7-0122-CD70-CEB7-BF173BC575FC}"/>
              </a:ext>
            </a:extLst>
          </p:cNvPr>
          <p:cNvSpPr/>
          <p:nvPr/>
        </p:nvSpPr>
        <p:spPr>
          <a:xfrm>
            <a:off x="9621877" y="4643456"/>
            <a:ext cx="1781299" cy="89753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sz="1400" dirty="0"/>
              <a:t>Positive corporate image</a:t>
            </a:r>
            <a:endParaRPr lang="en-US" sz="1400" dirty="0">
              <a:latin typeface="Gill Sans MT (Body)"/>
            </a:endParaRPr>
          </a:p>
        </p:txBody>
      </p:sp>
      <p:sp>
        <p:nvSpPr>
          <p:cNvPr id="5" name="Oval 4">
            <a:extLst>
              <a:ext uri="{FF2B5EF4-FFF2-40B4-BE49-F238E27FC236}">
                <a16:creationId xmlns:a16="http://schemas.microsoft.com/office/drawing/2014/main" id="{F843EACA-C3A1-D042-66CD-6CB8642100AE}"/>
              </a:ext>
            </a:extLst>
          </p:cNvPr>
          <p:cNvSpPr/>
          <p:nvPr/>
        </p:nvSpPr>
        <p:spPr>
          <a:xfrm>
            <a:off x="3643601" y="2088105"/>
            <a:ext cx="1479884" cy="52053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1600" dirty="0">
                <a:latin typeface="Gill Sans MT (Body)"/>
                <a:ea typeface="SimSun" panose="02010600030101010101" pitchFamily="2" charset="-122"/>
                <a:cs typeface="Times New Roman" panose="02020603050405020304" pitchFamily="18" charset="0"/>
              </a:rPr>
              <a:t>Start-up</a:t>
            </a:r>
            <a:endParaRPr lang="en-US" sz="1600" dirty="0"/>
          </a:p>
        </p:txBody>
      </p:sp>
      <p:sp>
        <p:nvSpPr>
          <p:cNvPr id="14" name="Oval 13">
            <a:extLst>
              <a:ext uri="{FF2B5EF4-FFF2-40B4-BE49-F238E27FC236}">
                <a16:creationId xmlns:a16="http://schemas.microsoft.com/office/drawing/2014/main" id="{FA0A58CB-415D-7644-E578-E8EB74650F6D}"/>
              </a:ext>
            </a:extLst>
          </p:cNvPr>
          <p:cNvSpPr/>
          <p:nvPr/>
        </p:nvSpPr>
        <p:spPr>
          <a:xfrm>
            <a:off x="6308056" y="2088106"/>
            <a:ext cx="1479884" cy="520535"/>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1600" dirty="0" err="1"/>
              <a:t>ListCo</a:t>
            </a:r>
            <a:endParaRPr lang="en-US" sz="1600" dirty="0"/>
          </a:p>
        </p:txBody>
      </p:sp>
      <p:sp>
        <p:nvSpPr>
          <p:cNvPr id="17" name="Arrow: Down 16">
            <a:extLst>
              <a:ext uri="{FF2B5EF4-FFF2-40B4-BE49-F238E27FC236}">
                <a16:creationId xmlns:a16="http://schemas.microsoft.com/office/drawing/2014/main" id="{B48387AA-2DDB-5FD8-2C6E-801E824FAB72}"/>
              </a:ext>
            </a:extLst>
          </p:cNvPr>
          <p:cNvSpPr/>
          <p:nvPr/>
        </p:nvSpPr>
        <p:spPr>
          <a:xfrm>
            <a:off x="5510147" y="4567624"/>
            <a:ext cx="251162" cy="473062"/>
          </a:xfrm>
          <a:prstGeom prst="down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6" name="Rectangle: Rounded Corners 5">
            <a:extLst>
              <a:ext uri="{FF2B5EF4-FFF2-40B4-BE49-F238E27FC236}">
                <a16:creationId xmlns:a16="http://schemas.microsoft.com/office/drawing/2014/main" id="{6FCF733F-0595-D40D-E08D-77B6F762097C}"/>
              </a:ext>
            </a:extLst>
          </p:cNvPr>
          <p:cNvSpPr/>
          <p:nvPr/>
        </p:nvSpPr>
        <p:spPr>
          <a:xfrm>
            <a:off x="3098684" y="3923838"/>
            <a:ext cx="5417747" cy="519395"/>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GB" sz="1600" dirty="0"/>
              <a:t>Pilot R&amp;D programs: </a:t>
            </a:r>
          </a:p>
          <a:p>
            <a:pPr algn="ctr"/>
            <a:r>
              <a:rPr lang="en-GB" sz="1600" dirty="0"/>
              <a:t>Start-up developed &amp; supplied products &amp; services to </a:t>
            </a:r>
            <a:r>
              <a:rPr lang="en-GB" sz="1600" dirty="0" err="1"/>
              <a:t>ListCo</a:t>
            </a:r>
            <a:endParaRPr lang="en-US" sz="1600" dirty="0"/>
          </a:p>
        </p:txBody>
      </p:sp>
      <p:sp>
        <p:nvSpPr>
          <p:cNvPr id="3" name="Arrow: Curved Right 2">
            <a:extLst>
              <a:ext uri="{FF2B5EF4-FFF2-40B4-BE49-F238E27FC236}">
                <a16:creationId xmlns:a16="http://schemas.microsoft.com/office/drawing/2014/main" id="{68AEC7C3-7EB3-CA7D-63EB-5FCC752EB86B}"/>
              </a:ext>
            </a:extLst>
          </p:cNvPr>
          <p:cNvSpPr/>
          <p:nvPr/>
        </p:nvSpPr>
        <p:spPr>
          <a:xfrm>
            <a:off x="2247889" y="3230016"/>
            <a:ext cx="870424" cy="2087939"/>
          </a:xfrm>
          <a:prstGeom prst="curv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18" name="Arrow: Curved Right 17">
            <a:extLst>
              <a:ext uri="{FF2B5EF4-FFF2-40B4-BE49-F238E27FC236}">
                <a16:creationId xmlns:a16="http://schemas.microsoft.com/office/drawing/2014/main" id="{BB512936-A5CF-A950-18ED-511A7C1A61DE}"/>
              </a:ext>
            </a:extLst>
          </p:cNvPr>
          <p:cNvSpPr/>
          <p:nvPr/>
        </p:nvSpPr>
        <p:spPr>
          <a:xfrm flipH="1">
            <a:off x="8499559" y="3203249"/>
            <a:ext cx="870424" cy="2087939"/>
          </a:xfrm>
          <a:prstGeom prst="curv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19" name="Rectangle: Rounded Corners 18">
            <a:extLst>
              <a:ext uri="{FF2B5EF4-FFF2-40B4-BE49-F238E27FC236}">
                <a16:creationId xmlns:a16="http://schemas.microsoft.com/office/drawing/2014/main" id="{20E48447-711D-ECA9-2A9B-1D5BBAF3C495}"/>
              </a:ext>
            </a:extLst>
          </p:cNvPr>
          <p:cNvSpPr/>
          <p:nvPr/>
        </p:nvSpPr>
        <p:spPr>
          <a:xfrm>
            <a:off x="5990109" y="2762753"/>
            <a:ext cx="2230086" cy="93914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Strives to provide a </a:t>
            </a:r>
            <a:r>
              <a:rPr lang="en-US" sz="1400" dirty="0"/>
              <a:t>clean, healthy and hygienic environment</a:t>
            </a:r>
            <a:endParaRPr lang="en-US" sz="1400" dirty="0">
              <a:latin typeface="Gill Sans MT (Body)"/>
            </a:endParaRPr>
          </a:p>
        </p:txBody>
      </p:sp>
      <p:sp>
        <p:nvSpPr>
          <p:cNvPr id="21" name="Rectangle: Rounded Corners 20">
            <a:extLst>
              <a:ext uri="{FF2B5EF4-FFF2-40B4-BE49-F238E27FC236}">
                <a16:creationId xmlns:a16="http://schemas.microsoft.com/office/drawing/2014/main" id="{A7D7DAA2-3F0B-D52B-2B06-52364BF62DAF}"/>
              </a:ext>
            </a:extLst>
          </p:cNvPr>
          <p:cNvSpPr/>
          <p:nvPr/>
        </p:nvSpPr>
        <p:spPr>
          <a:xfrm>
            <a:off x="9621878" y="3471324"/>
            <a:ext cx="1781299" cy="89753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t>Distribution channels for robot deployment and data collection</a:t>
            </a:r>
          </a:p>
        </p:txBody>
      </p:sp>
      <p:sp>
        <p:nvSpPr>
          <p:cNvPr id="8" name="Rectangle: Rounded Corners 7">
            <a:extLst>
              <a:ext uri="{FF2B5EF4-FFF2-40B4-BE49-F238E27FC236}">
                <a16:creationId xmlns:a16="http://schemas.microsoft.com/office/drawing/2014/main" id="{18534590-59F8-1149-2E11-FF0BD40CE015}"/>
              </a:ext>
            </a:extLst>
          </p:cNvPr>
          <p:cNvSpPr/>
          <p:nvPr/>
        </p:nvSpPr>
        <p:spPr>
          <a:xfrm>
            <a:off x="8972511" y="2575251"/>
            <a:ext cx="1781299" cy="476864"/>
          </a:xfrm>
          <a:prstGeom prst="roundRect">
            <a:avLst/>
          </a:prstGeom>
          <a:no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effectLst/>
                <a:latin typeface="Gill Sans MT (Body)"/>
                <a:ea typeface="SimSun" panose="02010600030101010101" pitchFamily="2" charset="-122"/>
                <a:cs typeface="Times New Roman" panose="02020603050405020304" pitchFamily="18" charset="0"/>
              </a:rPr>
              <a:t>Transportation sector</a:t>
            </a:r>
            <a:endParaRPr lang="en-US" sz="1400" dirty="0">
              <a:latin typeface="Gill Sans MT (Body)"/>
            </a:endParaRPr>
          </a:p>
        </p:txBody>
      </p:sp>
      <p:sp>
        <p:nvSpPr>
          <p:cNvPr id="15" name="Rectangle: Rounded Corners 14">
            <a:extLst>
              <a:ext uri="{FF2B5EF4-FFF2-40B4-BE49-F238E27FC236}">
                <a16:creationId xmlns:a16="http://schemas.microsoft.com/office/drawing/2014/main" id="{09E9BA72-8638-AACE-4801-DEF433E6E012}"/>
              </a:ext>
            </a:extLst>
          </p:cNvPr>
          <p:cNvSpPr/>
          <p:nvPr/>
        </p:nvSpPr>
        <p:spPr>
          <a:xfrm>
            <a:off x="926247" y="2472118"/>
            <a:ext cx="2126378" cy="707587"/>
          </a:xfrm>
          <a:prstGeom prst="roundRect">
            <a:avLst/>
          </a:prstGeom>
          <a:noFill/>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Founded by distinguished professors and physicians</a:t>
            </a:r>
            <a:endParaRPr lang="en-US" sz="1400" dirty="0">
              <a:latin typeface="Gill Sans MT (Body)"/>
            </a:endParaRPr>
          </a:p>
        </p:txBody>
      </p:sp>
    </p:spTree>
    <p:extLst>
      <p:ext uri="{BB962C8B-B14F-4D97-AF65-F5344CB8AC3E}">
        <p14:creationId xmlns:p14="http://schemas.microsoft.com/office/powerpoint/2010/main" val="3009965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7" grpId="0" animBg="1"/>
      <p:bldP spid="11" grpId="0" animBg="1"/>
      <p:bldP spid="13" grpId="0" animBg="1"/>
      <p:bldP spid="17" grpId="0" animBg="1"/>
      <p:bldP spid="3" grpId="0" animBg="1"/>
      <p:bldP spid="18"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EC071-8911-2DA7-8EF8-C0A85A2186F8}"/>
              </a:ext>
            </a:extLst>
          </p:cNvPr>
          <p:cNvSpPr>
            <a:spLocks noGrp="1"/>
          </p:cNvSpPr>
          <p:nvPr>
            <p:ph type="title"/>
          </p:nvPr>
        </p:nvSpPr>
        <p:spPr/>
        <p:txBody>
          <a:bodyPr/>
          <a:lstStyle/>
          <a:p>
            <a:r>
              <a:rPr lang="en-US" dirty="0"/>
              <a:t>Case Study Two – </a:t>
            </a:r>
            <a:r>
              <a:rPr lang="en-GB" dirty="0"/>
              <a:t>revenue model</a:t>
            </a:r>
            <a:endParaRPr lang="en-US" dirty="0"/>
          </a:p>
        </p:txBody>
      </p:sp>
      <p:sp>
        <p:nvSpPr>
          <p:cNvPr id="5" name="Rectangle: Rounded Corners 4">
            <a:extLst>
              <a:ext uri="{FF2B5EF4-FFF2-40B4-BE49-F238E27FC236}">
                <a16:creationId xmlns:a16="http://schemas.microsoft.com/office/drawing/2014/main" id="{E65349C6-9D54-5C8B-E316-EC6566B8FE3A}"/>
              </a:ext>
            </a:extLst>
          </p:cNvPr>
          <p:cNvSpPr/>
          <p:nvPr/>
        </p:nvSpPr>
        <p:spPr>
          <a:xfrm>
            <a:off x="4381430" y="2303482"/>
            <a:ext cx="862194" cy="4754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Start-up</a:t>
            </a:r>
            <a:endParaRPr lang="en-US" sz="1400" dirty="0">
              <a:latin typeface="Gill Sans MT (Body)"/>
            </a:endParaRPr>
          </a:p>
        </p:txBody>
      </p:sp>
      <p:sp>
        <p:nvSpPr>
          <p:cNvPr id="9" name="Rectangle: Rounded Corners 8">
            <a:extLst>
              <a:ext uri="{FF2B5EF4-FFF2-40B4-BE49-F238E27FC236}">
                <a16:creationId xmlns:a16="http://schemas.microsoft.com/office/drawing/2014/main" id="{FABFF2B7-382B-D38B-DD2B-8D0D17953F5C}"/>
              </a:ext>
            </a:extLst>
          </p:cNvPr>
          <p:cNvSpPr/>
          <p:nvPr/>
        </p:nvSpPr>
        <p:spPr>
          <a:xfrm>
            <a:off x="6089838" y="5414014"/>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endParaRPr lang="en-US" sz="1400" dirty="0">
              <a:latin typeface="Gill Sans MT (Body)"/>
            </a:endParaRPr>
          </a:p>
        </p:txBody>
      </p:sp>
      <p:sp>
        <p:nvSpPr>
          <p:cNvPr id="23" name="TextBox 22">
            <a:extLst>
              <a:ext uri="{FF2B5EF4-FFF2-40B4-BE49-F238E27FC236}">
                <a16:creationId xmlns:a16="http://schemas.microsoft.com/office/drawing/2014/main" id="{FE7586F1-FAB2-8C61-8F49-14A17CAB9A28}"/>
              </a:ext>
            </a:extLst>
          </p:cNvPr>
          <p:cNvSpPr txBox="1"/>
          <p:nvPr/>
        </p:nvSpPr>
        <p:spPr>
          <a:xfrm flipH="1">
            <a:off x="6096000" y="5956137"/>
            <a:ext cx="2677776" cy="646331"/>
          </a:xfrm>
          <a:prstGeom prst="rect">
            <a:avLst/>
          </a:prstGeom>
          <a:noFill/>
        </p:spPr>
        <p:txBody>
          <a:bodyPr wrap="square">
            <a:spAutoFit/>
          </a:bodyPr>
          <a:lstStyle/>
          <a:p>
            <a:pPr marL="171450" indent="-171450">
              <a:buFont typeface="Arial" panose="020B0604020202020204" pitchFamily="34" charset="0"/>
              <a:buChar char="•"/>
            </a:pPr>
            <a:r>
              <a:rPr lang="en-US" sz="1200" kern="100" dirty="0">
                <a:effectLst/>
                <a:latin typeface="Gill Sans MT (Body)"/>
                <a:ea typeface="SimSun" panose="02010600030101010101" pitchFamily="2" charset="-122"/>
                <a:cs typeface="Times New Roman" panose="02020603050405020304" pitchFamily="18" charset="0"/>
              </a:rPr>
              <a:t>IP-holding  </a:t>
            </a:r>
          </a:p>
          <a:p>
            <a:pPr marL="171450" indent="-171450">
              <a:buFont typeface="Arial" panose="020B0604020202020204" pitchFamily="34" charset="0"/>
              <a:buChar char="•"/>
            </a:pPr>
            <a:r>
              <a:rPr lang="en-US" sz="1200" kern="100" dirty="0">
                <a:effectLst/>
                <a:latin typeface="Gill Sans MT (Body)"/>
                <a:ea typeface="SimSun" panose="02010600030101010101" pitchFamily="2" charset="-122"/>
                <a:cs typeface="Times New Roman" panose="02020603050405020304" pitchFamily="18" charset="0"/>
              </a:rPr>
              <a:t>License program </a:t>
            </a:r>
          </a:p>
          <a:p>
            <a:r>
              <a:rPr lang="en-US" sz="1200" kern="100" dirty="0">
                <a:latin typeface="Gill Sans MT (Body)"/>
                <a:ea typeface="SimSun" panose="02010600030101010101" pitchFamily="2" charset="-122"/>
                <a:cs typeface="Times New Roman" panose="02020603050405020304" pitchFamily="18" charset="0"/>
              </a:rPr>
              <a:t>    </a:t>
            </a:r>
            <a:r>
              <a:rPr lang="en-US" sz="1200" kern="100" dirty="0">
                <a:effectLst/>
                <a:latin typeface="Gill Sans MT (Body)"/>
                <a:ea typeface="SimSun" panose="02010600030101010101" pitchFamily="2" charset="-122"/>
                <a:cs typeface="Times New Roman" panose="02020603050405020304" pitchFamily="18" charset="0"/>
              </a:rPr>
              <a:t>(to JV parties / third parties)</a:t>
            </a:r>
            <a:endParaRPr lang="en-US" sz="1200" dirty="0">
              <a:latin typeface="Gill Sans MT (Body)"/>
            </a:endParaRPr>
          </a:p>
        </p:txBody>
      </p:sp>
      <p:sp>
        <p:nvSpPr>
          <p:cNvPr id="27" name="TextBox 26">
            <a:extLst>
              <a:ext uri="{FF2B5EF4-FFF2-40B4-BE49-F238E27FC236}">
                <a16:creationId xmlns:a16="http://schemas.microsoft.com/office/drawing/2014/main" id="{8502FAD2-DAF2-4D9E-F94B-51FF340E04AE}"/>
              </a:ext>
            </a:extLst>
          </p:cNvPr>
          <p:cNvSpPr txBox="1"/>
          <p:nvPr/>
        </p:nvSpPr>
        <p:spPr>
          <a:xfrm flipH="1">
            <a:off x="1149266" y="3788562"/>
            <a:ext cx="1540071" cy="307777"/>
          </a:xfrm>
          <a:prstGeom prst="rect">
            <a:avLst/>
          </a:prstGeom>
          <a:noFill/>
        </p:spPr>
        <p:txBody>
          <a:bodyPr wrap="square">
            <a:spAutoFit/>
          </a:bodyPr>
          <a:lstStyle/>
          <a:p>
            <a:pPr algn="ctr"/>
            <a:r>
              <a:rPr lang="en-US" sz="1400" dirty="0"/>
              <a:t>License</a:t>
            </a:r>
          </a:p>
        </p:txBody>
      </p:sp>
      <p:sp>
        <p:nvSpPr>
          <p:cNvPr id="29" name="TextBox 28">
            <a:extLst>
              <a:ext uri="{FF2B5EF4-FFF2-40B4-BE49-F238E27FC236}">
                <a16:creationId xmlns:a16="http://schemas.microsoft.com/office/drawing/2014/main" id="{8D26F27E-943C-CEBB-715E-9AACDF5C6046}"/>
              </a:ext>
            </a:extLst>
          </p:cNvPr>
          <p:cNvSpPr txBox="1"/>
          <p:nvPr/>
        </p:nvSpPr>
        <p:spPr>
          <a:xfrm flipH="1">
            <a:off x="1308673" y="4610943"/>
            <a:ext cx="1299427" cy="307777"/>
          </a:xfrm>
          <a:prstGeom prst="rect">
            <a:avLst/>
          </a:prstGeom>
          <a:noFill/>
        </p:spPr>
        <p:txBody>
          <a:bodyPr wrap="square">
            <a:spAutoFit/>
          </a:bodyPr>
          <a:lstStyle/>
          <a:p>
            <a:pPr algn="ctr"/>
            <a:r>
              <a:rPr lang="en-US" sz="1400" dirty="0"/>
              <a:t>Royalties</a:t>
            </a:r>
          </a:p>
        </p:txBody>
      </p:sp>
      <p:grpSp>
        <p:nvGrpSpPr>
          <p:cNvPr id="21" name="Group 20">
            <a:extLst>
              <a:ext uri="{FF2B5EF4-FFF2-40B4-BE49-F238E27FC236}">
                <a16:creationId xmlns:a16="http://schemas.microsoft.com/office/drawing/2014/main" id="{5258422D-C413-60C8-5571-D6974FEBC288}"/>
              </a:ext>
            </a:extLst>
          </p:cNvPr>
          <p:cNvGrpSpPr/>
          <p:nvPr/>
        </p:nvGrpSpPr>
        <p:grpSpPr>
          <a:xfrm>
            <a:off x="5788530" y="4692187"/>
            <a:ext cx="1540071" cy="550103"/>
            <a:chOff x="3099281" y="4132332"/>
            <a:chExt cx="1540071" cy="550103"/>
          </a:xfrm>
        </p:grpSpPr>
        <p:sp>
          <p:nvSpPr>
            <p:cNvPr id="38" name="Arrow: Down 37">
              <a:extLst>
                <a:ext uri="{FF2B5EF4-FFF2-40B4-BE49-F238E27FC236}">
                  <a16:creationId xmlns:a16="http://schemas.microsoft.com/office/drawing/2014/main" id="{9CE7B701-62DE-3B5D-BC79-1D3EBAF003A6}"/>
                </a:ext>
              </a:extLst>
            </p:cNvPr>
            <p:cNvSpPr/>
            <p:nvPr/>
          </p:nvSpPr>
          <p:spPr>
            <a:xfrm>
              <a:off x="3652790" y="4132332"/>
              <a:ext cx="411066" cy="550103"/>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0" name="TextBox 39">
              <a:extLst>
                <a:ext uri="{FF2B5EF4-FFF2-40B4-BE49-F238E27FC236}">
                  <a16:creationId xmlns:a16="http://schemas.microsoft.com/office/drawing/2014/main" id="{8D667BFA-B219-4FC3-7CC2-53A4B0420DAD}"/>
                </a:ext>
              </a:extLst>
            </p:cNvPr>
            <p:cNvSpPr txBox="1"/>
            <p:nvPr/>
          </p:nvSpPr>
          <p:spPr>
            <a:xfrm flipH="1">
              <a:off x="3099281" y="4189588"/>
              <a:ext cx="1540071" cy="307777"/>
            </a:xfrm>
            <a:prstGeom prst="rect">
              <a:avLst/>
            </a:prstGeom>
            <a:noFill/>
          </p:spPr>
          <p:txBody>
            <a:bodyPr wrap="square">
              <a:spAutoFit/>
            </a:bodyPr>
            <a:lstStyle/>
            <a:p>
              <a:pPr algn="ctr"/>
              <a:r>
                <a:rPr lang="en-US" sz="1400" dirty="0">
                  <a:solidFill>
                    <a:schemeClr val="bg1"/>
                  </a:solidFill>
                </a:rPr>
                <a:t>IP</a:t>
              </a:r>
            </a:p>
          </p:txBody>
        </p:sp>
      </p:grpSp>
      <p:sp>
        <p:nvSpPr>
          <p:cNvPr id="4" name="Rectangle: Rounded Corners 3">
            <a:extLst>
              <a:ext uri="{FF2B5EF4-FFF2-40B4-BE49-F238E27FC236}">
                <a16:creationId xmlns:a16="http://schemas.microsoft.com/office/drawing/2014/main" id="{A9E4997E-4CDA-29EA-7A77-F0C3C3A8192C}"/>
              </a:ext>
            </a:extLst>
          </p:cNvPr>
          <p:cNvSpPr/>
          <p:nvPr/>
        </p:nvSpPr>
        <p:spPr>
          <a:xfrm>
            <a:off x="7721894" y="2303482"/>
            <a:ext cx="990697" cy="4754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err="1">
                <a:latin typeface="Gill Sans MT (Body)"/>
                <a:ea typeface="SimSun" panose="02010600030101010101" pitchFamily="2" charset="-122"/>
                <a:cs typeface="Times New Roman" panose="02020603050405020304" pitchFamily="18" charset="0"/>
              </a:rPr>
              <a:t>ListCo</a:t>
            </a:r>
            <a:endParaRPr lang="en-US" sz="1400" dirty="0">
              <a:latin typeface="Gill Sans MT (Body)"/>
            </a:endParaRPr>
          </a:p>
        </p:txBody>
      </p:sp>
      <p:sp>
        <p:nvSpPr>
          <p:cNvPr id="14" name="Callout: Right Arrow 13">
            <a:extLst>
              <a:ext uri="{FF2B5EF4-FFF2-40B4-BE49-F238E27FC236}">
                <a16:creationId xmlns:a16="http://schemas.microsoft.com/office/drawing/2014/main" id="{A5936A23-F23D-636C-29A0-236CC3413C1E}"/>
              </a:ext>
            </a:extLst>
          </p:cNvPr>
          <p:cNvSpPr/>
          <p:nvPr/>
        </p:nvSpPr>
        <p:spPr>
          <a:xfrm>
            <a:off x="4127330" y="4654610"/>
            <a:ext cx="1997786" cy="481754"/>
          </a:xfrm>
          <a:prstGeom prst="rightArrowCallout">
            <a:avLst>
              <a:gd name="adj1" fmla="val 25000"/>
              <a:gd name="adj2" fmla="val 25000"/>
              <a:gd name="adj3" fmla="val 25000"/>
              <a:gd name="adj4" fmla="val 7882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3" name="TextBox 12">
            <a:extLst>
              <a:ext uri="{FF2B5EF4-FFF2-40B4-BE49-F238E27FC236}">
                <a16:creationId xmlns:a16="http://schemas.microsoft.com/office/drawing/2014/main" id="{3178DEED-C9FA-C36F-6645-EDA36BD60CA6}"/>
              </a:ext>
            </a:extLst>
          </p:cNvPr>
          <p:cNvSpPr txBox="1"/>
          <p:nvPr/>
        </p:nvSpPr>
        <p:spPr>
          <a:xfrm flipH="1">
            <a:off x="4117435" y="4754463"/>
            <a:ext cx="1561345" cy="276999"/>
          </a:xfrm>
          <a:prstGeom prst="rect">
            <a:avLst/>
          </a:prstGeom>
          <a:noFill/>
        </p:spPr>
        <p:txBody>
          <a:bodyPr wrap="square">
            <a:spAutoFit/>
          </a:bodyPr>
          <a:lstStyle/>
          <a:p>
            <a:pPr algn="ctr"/>
            <a:r>
              <a:rPr lang="en-US" sz="1200" dirty="0">
                <a:solidFill>
                  <a:schemeClr val="bg1"/>
                </a:solidFill>
              </a:rPr>
              <a:t>Technology</a:t>
            </a:r>
            <a:r>
              <a:rPr lang="en-US" sz="1200" dirty="0"/>
              <a:t> </a:t>
            </a:r>
            <a:r>
              <a:rPr lang="en-US" sz="1200" dirty="0">
                <a:solidFill>
                  <a:schemeClr val="bg1"/>
                </a:solidFill>
              </a:rPr>
              <a:t>&amp; data </a:t>
            </a:r>
          </a:p>
        </p:txBody>
      </p:sp>
      <p:sp>
        <p:nvSpPr>
          <p:cNvPr id="17" name="Callout: Right Arrow 16">
            <a:extLst>
              <a:ext uri="{FF2B5EF4-FFF2-40B4-BE49-F238E27FC236}">
                <a16:creationId xmlns:a16="http://schemas.microsoft.com/office/drawing/2014/main" id="{1706576E-FA03-33F6-6323-E5E8EC6123B8}"/>
              </a:ext>
            </a:extLst>
          </p:cNvPr>
          <p:cNvSpPr/>
          <p:nvPr/>
        </p:nvSpPr>
        <p:spPr>
          <a:xfrm flipH="1">
            <a:off x="6882265" y="4653953"/>
            <a:ext cx="2086720" cy="482411"/>
          </a:xfrm>
          <a:prstGeom prst="rightArrowCallout">
            <a:avLst>
              <a:gd name="adj1" fmla="val 25000"/>
              <a:gd name="adj2" fmla="val 25000"/>
              <a:gd name="adj3" fmla="val 25000"/>
              <a:gd name="adj4" fmla="val 7882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C9E22CAC-50D4-5D37-C96E-402424FDBE56}"/>
              </a:ext>
            </a:extLst>
          </p:cNvPr>
          <p:cNvSpPr txBox="1"/>
          <p:nvPr/>
        </p:nvSpPr>
        <p:spPr>
          <a:xfrm flipH="1">
            <a:off x="7328601" y="4674699"/>
            <a:ext cx="1671092" cy="461665"/>
          </a:xfrm>
          <a:prstGeom prst="rect">
            <a:avLst/>
          </a:prstGeom>
          <a:noFill/>
        </p:spPr>
        <p:txBody>
          <a:bodyPr wrap="square">
            <a:spAutoFit/>
          </a:bodyPr>
          <a:lstStyle/>
          <a:p>
            <a:pPr algn="ctr"/>
            <a:r>
              <a:rPr lang="en-US" sz="1200" dirty="0">
                <a:solidFill>
                  <a:schemeClr val="bg1"/>
                </a:solidFill>
              </a:rPr>
              <a:t>Channel for pilot study &amp; data collection</a:t>
            </a:r>
          </a:p>
        </p:txBody>
      </p:sp>
      <p:cxnSp>
        <p:nvCxnSpPr>
          <p:cNvPr id="56" name="Straight Arrow Connector 55">
            <a:extLst>
              <a:ext uri="{FF2B5EF4-FFF2-40B4-BE49-F238E27FC236}">
                <a16:creationId xmlns:a16="http://schemas.microsoft.com/office/drawing/2014/main" id="{3420964F-00A4-E4C9-6313-1E0AE386DDFE}"/>
              </a:ext>
            </a:extLst>
          </p:cNvPr>
          <p:cNvCxnSpPr>
            <a:cxnSpLocks/>
          </p:cNvCxnSpPr>
          <p:nvPr/>
        </p:nvCxnSpPr>
        <p:spPr>
          <a:xfrm>
            <a:off x="2554669" y="5650921"/>
            <a:ext cx="347472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1" name="Straight Connector 60">
            <a:extLst>
              <a:ext uri="{FF2B5EF4-FFF2-40B4-BE49-F238E27FC236}">
                <a16:creationId xmlns:a16="http://schemas.microsoft.com/office/drawing/2014/main" id="{CED37C86-DB2E-9198-3219-C4FADA1B8C2E}"/>
              </a:ext>
            </a:extLst>
          </p:cNvPr>
          <p:cNvCxnSpPr>
            <a:cxnSpLocks/>
          </p:cNvCxnSpPr>
          <p:nvPr/>
        </p:nvCxnSpPr>
        <p:spPr>
          <a:xfrm>
            <a:off x="2554669" y="2604456"/>
            <a:ext cx="0" cy="3046464"/>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3CC3421C-BB2D-0737-F4FC-73DF147D2C55}"/>
              </a:ext>
            </a:extLst>
          </p:cNvPr>
          <p:cNvCxnSpPr>
            <a:cxnSpLocks/>
          </p:cNvCxnSpPr>
          <p:nvPr/>
        </p:nvCxnSpPr>
        <p:spPr>
          <a:xfrm>
            <a:off x="2554669" y="2604456"/>
            <a:ext cx="173736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a:extLst>
              <a:ext uri="{FF2B5EF4-FFF2-40B4-BE49-F238E27FC236}">
                <a16:creationId xmlns:a16="http://schemas.microsoft.com/office/drawing/2014/main" id="{95A89A3E-B6FA-CB3D-14A0-A48B8E2653E5}"/>
              </a:ext>
            </a:extLst>
          </p:cNvPr>
          <p:cNvCxnSpPr>
            <a:cxnSpLocks/>
          </p:cNvCxnSpPr>
          <p:nvPr/>
        </p:nvCxnSpPr>
        <p:spPr>
          <a:xfrm flipH="1">
            <a:off x="1934003" y="4065561"/>
            <a:ext cx="1" cy="57550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Slide Number Placeholder 3">
            <a:extLst>
              <a:ext uri="{FF2B5EF4-FFF2-40B4-BE49-F238E27FC236}">
                <a16:creationId xmlns:a16="http://schemas.microsoft.com/office/drawing/2014/main" id="{644FD94A-F54A-5A87-5D04-BC979A3B9878}"/>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12</a:t>
            </a:fld>
            <a:endParaRPr lang="en-US" dirty="0"/>
          </a:p>
        </p:txBody>
      </p:sp>
      <p:sp>
        <p:nvSpPr>
          <p:cNvPr id="7" name="Rectangle: Rounded Corners 6">
            <a:extLst>
              <a:ext uri="{FF2B5EF4-FFF2-40B4-BE49-F238E27FC236}">
                <a16:creationId xmlns:a16="http://schemas.microsoft.com/office/drawing/2014/main" id="{2EA92E70-F3D3-317C-C56D-C8C58B6E25FA}"/>
              </a:ext>
            </a:extLst>
          </p:cNvPr>
          <p:cNvSpPr/>
          <p:nvPr/>
        </p:nvSpPr>
        <p:spPr>
          <a:xfrm>
            <a:off x="3133733" y="2013061"/>
            <a:ext cx="1207849" cy="24003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solidFill>
                  <a:schemeClr val="tx1"/>
                </a:solidFill>
                <a:latin typeface="Gill Sans MT (Body)"/>
                <a:ea typeface="SimSun" panose="02010600030101010101" pitchFamily="2" charset="-122"/>
                <a:cs typeface="Times New Roman" panose="02020603050405020304" pitchFamily="18" charset="0"/>
              </a:rPr>
              <a:t>#</a:t>
            </a:r>
            <a:r>
              <a:rPr lang="en-US" sz="1400" dirty="0">
                <a:solidFill>
                  <a:schemeClr val="tx1"/>
                </a:solidFill>
                <a:latin typeface="Calibri" panose="020F0502020204030204" pitchFamily="34" charset="0"/>
                <a:ea typeface="SimSun" panose="02010600030101010101" pitchFamily="2" charset="-122"/>
                <a:cs typeface="Calibri" panose="020F0502020204030204" pitchFamily="34" charset="0"/>
              </a:rPr>
              <a:t>1</a:t>
            </a:r>
            <a:r>
              <a:rPr lang="en-US" sz="1400" dirty="0">
                <a:solidFill>
                  <a:schemeClr val="tx1"/>
                </a:solidFill>
                <a:latin typeface="Gill Sans MT (Body)"/>
                <a:ea typeface="SimSun" panose="02010600030101010101" pitchFamily="2" charset="-122"/>
                <a:cs typeface="Times New Roman" panose="02020603050405020304" pitchFamily="18" charset="0"/>
              </a:rPr>
              <a:t> Operation</a:t>
            </a:r>
            <a:endParaRPr lang="en-US" sz="1400" dirty="0">
              <a:solidFill>
                <a:schemeClr val="tx1"/>
              </a:solidFill>
              <a:latin typeface="Gill Sans MT (Body)"/>
            </a:endParaRPr>
          </a:p>
        </p:txBody>
      </p:sp>
      <p:sp>
        <p:nvSpPr>
          <p:cNvPr id="12" name="Rectangle: Rounded Corners 11">
            <a:extLst>
              <a:ext uri="{FF2B5EF4-FFF2-40B4-BE49-F238E27FC236}">
                <a16:creationId xmlns:a16="http://schemas.microsoft.com/office/drawing/2014/main" id="{D1C7E4F5-7FC3-9868-6434-2DD3E119A2F7}"/>
              </a:ext>
            </a:extLst>
          </p:cNvPr>
          <p:cNvSpPr/>
          <p:nvPr/>
        </p:nvSpPr>
        <p:spPr>
          <a:xfrm>
            <a:off x="3095258" y="3537887"/>
            <a:ext cx="1207849" cy="24003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400" dirty="0">
                <a:solidFill>
                  <a:schemeClr val="bg1"/>
                </a:solidFill>
                <a:latin typeface="Gill Sans MT (Body)"/>
                <a:ea typeface="SimSun" panose="02010600030101010101" pitchFamily="2" charset="-122"/>
                <a:cs typeface="Times New Roman" panose="02020603050405020304" pitchFamily="18" charset="0"/>
              </a:rPr>
              <a:t>#</a:t>
            </a:r>
            <a:r>
              <a:rPr lang="en-US" sz="1400" dirty="0">
                <a:solidFill>
                  <a:schemeClr val="bg1"/>
                </a:solidFill>
                <a:latin typeface="Calibri" panose="020F0502020204030204" pitchFamily="34" charset="0"/>
                <a:ea typeface="SimSun" panose="02010600030101010101" pitchFamily="2" charset="-122"/>
                <a:cs typeface="Calibri" panose="020F0502020204030204" pitchFamily="34" charset="0"/>
              </a:rPr>
              <a:t>2</a:t>
            </a:r>
            <a:r>
              <a:rPr lang="en-US" sz="1400" dirty="0">
                <a:solidFill>
                  <a:schemeClr val="bg1"/>
                </a:solidFill>
                <a:latin typeface="Gill Sans MT (Body)"/>
                <a:ea typeface="SimSun" panose="02010600030101010101" pitchFamily="2" charset="-122"/>
                <a:cs typeface="Times New Roman" panose="02020603050405020304" pitchFamily="18" charset="0"/>
              </a:rPr>
              <a:t> R&amp;D</a:t>
            </a:r>
            <a:endParaRPr lang="en-US" sz="1400" dirty="0">
              <a:solidFill>
                <a:schemeClr val="bg1"/>
              </a:solidFill>
              <a:latin typeface="Gill Sans MT (Body)"/>
            </a:endParaRPr>
          </a:p>
        </p:txBody>
      </p:sp>
      <p:sp>
        <p:nvSpPr>
          <p:cNvPr id="16" name="Callout: Right Arrow 15">
            <a:extLst>
              <a:ext uri="{FF2B5EF4-FFF2-40B4-BE49-F238E27FC236}">
                <a16:creationId xmlns:a16="http://schemas.microsoft.com/office/drawing/2014/main" id="{943A5726-FDE3-18B2-B9DF-F9AB5EB5C4C5}"/>
              </a:ext>
            </a:extLst>
          </p:cNvPr>
          <p:cNvSpPr/>
          <p:nvPr/>
        </p:nvSpPr>
        <p:spPr>
          <a:xfrm>
            <a:off x="5307222" y="2330189"/>
            <a:ext cx="2376287" cy="196431"/>
          </a:xfrm>
          <a:prstGeom prst="rightArrowCallout">
            <a:avLst>
              <a:gd name="adj1" fmla="val 25000"/>
              <a:gd name="adj2" fmla="val 25000"/>
              <a:gd name="adj3" fmla="val 25000"/>
              <a:gd name="adj4" fmla="val 3612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dirty="0"/>
              <a:t>Services</a:t>
            </a:r>
          </a:p>
        </p:txBody>
      </p:sp>
      <p:sp>
        <p:nvSpPr>
          <p:cNvPr id="18" name="Callout: Right Arrow 17">
            <a:extLst>
              <a:ext uri="{FF2B5EF4-FFF2-40B4-BE49-F238E27FC236}">
                <a16:creationId xmlns:a16="http://schemas.microsoft.com/office/drawing/2014/main" id="{E050DE29-8535-15EE-7A15-A040843FB762}"/>
              </a:ext>
            </a:extLst>
          </p:cNvPr>
          <p:cNvSpPr/>
          <p:nvPr/>
        </p:nvSpPr>
        <p:spPr>
          <a:xfrm flipH="1">
            <a:off x="5280856" y="2563651"/>
            <a:ext cx="2377440" cy="201168"/>
          </a:xfrm>
          <a:prstGeom prst="rightArrowCallout">
            <a:avLst>
              <a:gd name="adj1" fmla="val 25000"/>
              <a:gd name="adj2" fmla="val 25000"/>
              <a:gd name="adj3" fmla="val 25000"/>
              <a:gd name="adj4" fmla="val 3612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200" dirty="0"/>
              <a:t>Fees</a:t>
            </a:r>
          </a:p>
        </p:txBody>
      </p:sp>
      <p:sp>
        <p:nvSpPr>
          <p:cNvPr id="19" name="Rectangle: Rounded Corners 18">
            <a:extLst>
              <a:ext uri="{FF2B5EF4-FFF2-40B4-BE49-F238E27FC236}">
                <a16:creationId xmlns:a16="http://schemas.microsoft.com/office/drawing/2014/main" id="{C6554428-D8C2-43B0-9036-4DFE2CD6B014}"/>
              </a:ext>
            </a:extLst>
          </p:cNvPr>
          <p:cNvSpPr/>
          <p:nvPr/>
        </p:nvSpPr>
        <p:spPr>
          <a:xfrm>
            <a:off x="4364075" y="3883616"/>
            <a:ext cx="862194" cy="4754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Start-up</a:t>
            </a:r>
            <a:endParaRPr lang="en-US" sz="1400" dirty="0">
              <a:latin typeface="Gill Sans MT (Body)"/>
            </a:endParaRPr>
          </a:p>
        </p:txBody>
      </p:sp>
      <p:sp>
        <p:nvSpPr>
          <p:cNvPr id="20" name="Rectangle: Rounded Corners 19">
            <a:extLst>
              <a:ext uri="{FF2B5EF4-FFF2-40B4-BE49-F238E27FC236}">
                <a16:creationId xmlns:a16="http://schemas.microsoft.com/office/drawing/2014/main" id="{CD098DCC-E785-9C5C-F1D1-87222CEF2A4B}"/>
              </a:ext>
            </a:extLst>
          </p:cNvPr>
          <p:cNvSpPr/>
          <p:nvPr/>
        </p:nvSpPr>
        <p:spPr>
          <a:xfrm>
            <a:off x="7727418" y="3879618"/>
            <a:ext cx="990696" cy="4754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err="1">
                <a:latin typeface="Gill Sans MT (Body)"/>
                <a:ea typeface="SimSun" panose="02010600030101010101" pitchFamily="2" charset="-122"/>
                <a:cs typeface="Times New Roman" panose="02020603050405020304" pitchFamily="18" charset="0"/>
              </a:rPr>
              <a:t>ListCo</a:t>
            </a:r>
            <a:endParaRPr lang="en-US" sz="1400" dirty="0">
              <a:latin typeface="Gill Sans MT (Body)"/>
            </a:endParaRPr>
          </a:p>
        </p:txBody>
      </p:sp>
    </p:spTree>
    <p:extLst>
      <p:ext uri="{BB962C8B-B14F-4D97-AF65-F5344CB8AC3E}">
        <p14:creationId xmlns:p14="http://schemas.microsoft.com/office/powerpoint/2010/main" val="183793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14" grpId="0" animBg="1"/>
      <p:bldP spid="13" grpId="0"/>
      <p:bldP spid="17" grpId="0" animBg="1"/>
      <p:bldP spid="15" grpId="0"/>
      <p:bldP spid="12"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2D662-D2AE-D59A-EA09-CA9122D88C45}"/>
              </a:ext>
            </a:extLst>
          </p:cNvPr>
          <p:cNvSpPr>
            <a:spLocks noGrp="1"/>
          </p:cNvSpPr>
          <p:nvPr>
            <p:ph type="title"/>
          </p:nvPr>
        </p:nvSpPr>
        <p:spPr/>
        <p:txBody>
          <a:bodyPr/>
          <a:lstStyle/>
          <a:p>
            <a:r>
              <a:rPr lang="en-US" dirty="0"/>
              <a:t>Case Study Two – JV or not?</a:t>
            </a:r>
          </a:p>
        </p:txBody>
      </p:sp>
      <p:sp>
        <p:nvSpPr>
          <p:cNvPr id="3" name="Content Placeholder 2">
            <a:extLst>
              <a:ext uri="{FF2B5EF4-FFF2-40B4-BE49-F238E27FC236}">
                <a16:creationId xmlns:a16="http://schemas.microsoft.com/office/drawing/2014/main" id="{E96FAB78-8943-7721-E55E-C3036B541339}"/>
              </a:ext>
            </a:extLst>
          </p:cNvPr>
          <p:cNvSpPr>
            <a:spLocks noGrp="1"/>
          </p:cNvSpPr>
          <p:nvPr>
            <p:ph idx="1"/>
          </p:nvPr>
        </p:nvSpPr>
        <p:spPr>
          <a:xfrm>
            <a:off x="262539" y="1602002"/>
            <a:ext cx="6512334" cy="4719260"/>
          </a:xfrm>
        </p:spPr>
        <p:txBody>
          <a:bodyPr>
            <a:noAutofit/>
          </a:bodyPr>
          <a:lstStyle/>
          <a:p>
            <a:pPr marL="0" indent="0">
              <a:buNone/>
            </a:pPr>
            <a:r>
              <a:rPr lang="en-GB" b="1" u="sng" dirty="0">
                <a:solidFill>
                  <a:schemeClr val="tx1"/>
                </a:solidFill>
              </a:rPr>
              <a:t>Is JV a good choice?</a:t>
            </a:r>
          </a:p>
          <a:p>
            <a:pPr>
              <a:buFont typeface="Wingdings 2" panose="05020102010507070707" pitchFamily="18" charset="2"/>
              <a:buChar char=""/>
            </a:pPr>
            <a:r>
              <a:rPr lang="en-GB" b="1" dirty="0">
                <a:solidFill>
                  <a:schemeClr val="tx1"/>
                </a:solidFill>
              </a:rPr>
              <a:t>Marketing </a:t>
            </a:r>
          </a:p>
          <a:p>
            <a:pPr lvl="1">
              <a:buFont typeface="Wingdings" pitchFamily="2" charset="2"/>
              <a:buChar char="§"/>
            </a:pPr>
            <a:r>
              <a:rPr lang="en-GB" dirty="0">
                <a:solidFill>
                  <a:schemeClr val="tx1"/>
                </a:solidFill>
              </a:rPr>
              <a:t>Biotech </a:t>
            </a:r>
            <a:r>
              <a:rPr lang="en-US" dirty="0">
                <a:solidFill>
                  <a:schemeClr val="tx1"/>
                </a:solidFill>
              </a:rPr>
              <a:t>start-u</a:t>
            </a:r>
            <a:r>
              <a:rPr lang="en-GB" dirty="0">
                <a:solidFill>
                  <a:schemeClr val="tx1"/>
                </a:solidFill>
              </a:rPr>
              <a:t>p – rides on </a:t>
            </a:r>
            <a:r>
              <a:rPr lang="en-GB" dirty="0" err="1">
                <a:solidFill>
                  <a:schemeClr val="tx1"/>
                </a:solidFill>
              </a:rPr>
              <a:t>ListCo’s</a:t>
            </a:r>
            <a:r>
              <a:rPr lang="en-GB" dirty="0">
                <a:solidFill>
                  <a:schemeClr val="tx1"/>
                </a:solidFill>
              </a:rPr>
              <a:t> </a:t>
            </a:r>
            <a:r>
              <a:rPr lang="en-US" dirty="0">
                <a:solidFill>
                  <a:schemeClr val="tx1"/>
                </a:solidFill>
              </a:rPr>
              <a:t>publicity and boosts</a:t>
            </a:r>
            <a:r>
              <a:rPr lang="en-GB" dirty="0">
                <a:solidFill>
                  <a:schemeClr val="tx1"/>
                </a:solidFill>
              </a:rPr>
              <a:t> </a:t>
            </a:r>
            <a:r>
              <a:rPr lang="en-US" dirty="0">
                <a:solidFill>
                  <a:schemeClr val="tx1"/>
                </a:solidFill>
              </a:rPr>
              <a:t>fundraising ability</a:t>
            </a:r>
          </a:p>
          <a:p>
            <a:pPr lvl="1">
              <a:buFont typeface="Wingdings" pitchFamily="2" charset="2"/>
              <a:buChar char="§"/>
            </a:pPr>
            <a:r>
              <a:rPr lang="en-GB" dirty="0" err="1">
                <a:solidFill>
                  <a:schemeClr val="tx1"/>
                </a:solidFill>
              </a:rPr>
              <a:t>ListCo</a:t>
            </a:r>
            <a:r>
              <a:rPr lang="en-GB" dirty="0">
                <a:solidFill>
                  <a:schemeClr val="tx1"/>
                </a:solidFill>
              </a:rPr>
              <a:t> – gains positive corporate image with projects backed by reputable professors &amp; physicians </a:t>
            </a:r>
          </a:p>
          <a:p>
            <a:pPr>
              <a:buFont typeface="Wingdings 2" panose="05020102010507070707" pitchFamily="18" charset="2"/>
              <a:buChar char=""/>
            </a:pPr>
            <a:r>
              <a:rPr lang="en-US" b="1" dirty="0">
                <a:solidFill>
                  <a:schemeClr val="tx1"/>
                </a:solidFill>
              </a:rPr>
              <a:t>Centralized management of IP </a:t>
            </a:r>
            <a:r>
              <a:rPr lang="en-US" altLang="zh-TW" b="1" dirty="0">
                <a:solidFill>
                  <a:schemeClr val="tx1"/>
                </a:solidFill>
              </a:rPr>
              <a:t>&amp;</a:t>
            </a:r>
            <a:r>
              <a:rPr lang="zh-TW" altLang="en-US" b="1" dirty="0">
                <a:solidFill>
                  <a:schemeClr val="tx1"/>
                </a:solidFill>
              </a:rPr>
              <a:t> </a:t>
            </a:r>
            <a:r>
              <a:rPr lang="en-US" b="1" dirty="0">
                <a:solidFill>
                  <a:schemeClr val="tx1"/>
                </a:solidFill>
              </a:rPr>
              <a:t>business </a:t>
            </a:r>
          </a:p>
          <a:p>
            <a:pPr>
              <a:buFont typeface="Wingdings 2" panose="05020102010507070707" pitchFamily="18" charset="2"/>
              <a:buChar char=""/>
            </a:pPr>
            <a:r>
              <a:rPr lang="en-US" b="1" dirty="0">
                <a:solidFill>
                  <a:schemeClr val="tx1"/>
                </a:solidFill>
              </a:rPr>
              <a:t>Continuing co-operation and mutual reliance </a:t>
            </a:r>
          </a:p>
          <a:p>
            <a:pPr>
              <a:buFont typeface="Wingdings 2" panose="05020102010507070707" pitchFamily="18" charset="2"/>
              <a:buChar char=""/>
            </a:pPr>
            <a:r>
              <a:rPr lang="en-US" b="1" dirty="0">
                <a:solidFill>
                  <a:schemeClr val="tx1"/>
                </a:solidFill>
              </a:rPr>
              <a:t>Lower likelihood in cultural and communication issues</a:t>
            </a:r>
          </a:p>
        </p:txBody>
      </p:sp>
      <p:sp>
        <p:nvSpPr>
          <p:cNvPr id="6" name="Slide Number Placeholder 5">
            <a:extLst>
              <a:ext uri="{FF2B5EF4-FFF2-40B4-BE49-F238E27FC236}">
                <a16:creationId xmlns:a16="http://schemas.microsoft.com/office/drawing/2014/main" id="{9086499E-DA91-DC6D-C2B8-F760720748B1}"/>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13</a:t>
            </a:fld>
            <a:endParaRPr lang="en-US" dirty="0"/>
          </a:p>
        </p:txBody>
      </p:sp>
      <p:sp>
        <p:nvSpPr>
          <p:cNvPr id="4" name="Content Placeholder 2">
            <a:extLst>
              <a:ext uri="{FF2B5EF4-FFF2-40B4-BE49-F238E27FC236}">
                <a16:creationId xmlns:a16="http://schemas.microsoft.com/office/drawing/2014/main" id="{4C5AFF8C-9E5A-D772-717D-F85BAB12907C}"/>
              </a:ext>
            </a:extLst>
          </p:cNvPr>
          <p:cNvSpPr txBox="1">
            <a:spLocks/>
          </p:cNvSpPr>
          <p:nvPr/>
        </p:nvSpPr>
        <p:spPr>
          <a:xfrm>
            <a:off x="6795564" y="2096722"/>
            <a:ext cx="4576481" cy="367830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GB" b="1" u="sng" dirty="0">
                <a:solidFill>
                  <a:schemeClr val="tx1"/>
                </a:solidFill>
              </a:rPr>
              <a:t>Or a bad choice? </a:t>
            </a:r>
            <a:endParaRPr lang="en-US" b="1" u="sng" dirty="0">
              <a:solidFill>
                <a:schemeClr val="tx1"/>
              </a:solidFill>
            </a:endParaRPr>
          </a:p>
          <a:p>
            <a:pPr>
              <a:buFont typeface="Gill Sans MT" panose="020B0502020104020203" pitchFamily="34" charset="0"/>
              <a:buChar char="×"/>
            </a:pPr>
            <a:r>
              <a:rPr lang="en-GB" b="1" dirty="0">
                <a:solidFill>
                  <a:schemeClr val="tx1"/>
                </a:solidFill>
              </a:rPr>
              <a:t>Unequal contribution and effort</a:t>
            </a:r>
          </a:p>
          <a:p>
            <a:pPr lvl="1">
              <a:buFont typeface="Wingdings" panose="05000000000000000000" pitchFamily="2" charset="2"/>
              <a:buChar char="§"/>
            </a:pPr>
            <a:r>
              <a:rPr lang="en-US" dirty="0">
                <a:solidFill>
                  <a:schemeClr val="tx1"/>
                </a:solidFill>
              </a:rPr>
              <a:t>Start-up drives JV’s business</a:t>
            </a:r>
          </a:p>
          <a:p>
            <a:pPr lvl="1">
              <a:buFont typeface="Wingdings" panose="05000000000000000000" pitchFamily="2" charset="2"/>
              <a:buChar char="§"/>
            </a:pPr>
            <a:r>
              <a:rPr lang="en-US" dirty="0" err="1">
                <a:solidFill>
                  <a:schemeClr val="tx1"/>
                </a:solidFill>
              </a:rPr>
              <a:t>ListCo</a:t>
            </a:r>
            <a:r>
              <a:rPr lang="en-US" dirty="0">
                <a:solidFill>
                  <a:schemeClr val="tx1"/>
                </a:solidFill>
              </a:rPr>
              <a:t> is more facilitatory,  f</a:t>
            </a:r>
            <a:r>
              <a:rPr lang="en-GB" dirty="0">
                <a:solidFill>
                  <a:schemeClr val="tx1"/>
                </a:solidFill>
              </a:rPr>
              <a:t>ewer incentives to drive business</a:t>
            </a:r>
            <a:endParaRPr lang="en-US" dirty="0">
              <a:solidFill>
                <a:schemeClr val="tx1"/>
              </a:solidFill>
            </a:endParaRPr>
          </a:p>
          <a:p>
            <a:pPr>
              <a:buFont typeface="Gill Sans MT" panose="020B0502020104020203" pitchFamily="34" charset="0"/>
              <a:buChar char="×"/>
            </a:pPr>
            <a:r>
              <a:rPr lang="en-GB" b="1" dirty="0">
                <a:solidFill>
                  <a:schemeClr val="tx1"/>
                </a:solidFill>
              </a:rPr>
              <a:t>More constraints on start-up’s operation</a:t>
            </a:r>
          </a:p>
          <a:p>
            <a:pPr lvl="1"/>
            <a:r>
              <a:rPr lang="en-GB" dirty="0">
                <a:solidFill>
                  <a:schemeClr val="tx1"/>
                </a:solidFill>
              </a:rPr>
              <a:t>Control on 60/40 split</a:t>
            </a:r>
          </a:p>
          <a:p>
            <a:pPr lvl="1"/>
            <a:r>
              <a:rPr lang="en-GB" dirty="0" err="1">
                <a:solidFill>
                  <a:schemeClr val="tx1"/>
                </a:solidFill>
              </a:rPr>
              <a:t>ListCo’s</a:t>
            </a:r>
            <a:r>
              <a:rPr lang="en-GB" dirty="0">
                <a:solidFill>
                  <a:schemeClr val="tx1"/>
                </a:solidFill>
              </a:rPr>
              <a:t> compliance</a:t>
            </a:r>
          </a:p>
        </p:txBody>
      </p:sp>
    </p:spTree>
    <p:extLst>
      <p:ext uri="{BB962C8B-B14F-4D97-AF65-F5344CB8AC3E}">
        <p14:creationId xmlns:p14="http://schemas.microsoft.com/office/powerpoint/2010/main" val="111955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2D662-D2AE-D59A-EA09-CA9122D88C45}"/>
              </a:ext>
            </a:extLst>
          </p:cNvPr>
          <p:cNvSpPr>
            <a:spLocks noGrp="1"/>
          </p:cNvSpPr>
          <p:nvPr>
            <p:ph type="title"/>
          </p:nvPr>
        </p:nvSpPr>
        <p:spPr/>
        <p:txBody>
          <a:bodyPr/>
          <a:lstStyle/>
          <a:p>
            <a:r>
              <a:rPr lang="en-US" dirty="0"/>
              <a:t>Case Study Two – Is JV a must?</a:t>
            </a:r>
          </a:p>
        </p:txBody>
      </p:sp>
      <p:sp>
        <p:nvSpPr>
          <p:cNvPr id="3" name="Content Placeholder 2">
            <a:extLst>
              <a:ext uri="{FF2B5EF4-FFF2-40B4-BE49-F238E27FC236}">
                <a16:creationId xmlns:a16="http://schemas.microsoft.com/office/drawing/2014/main" id="{E96FAB78-8943-7721-E55E-C3036B541339}"/>
              </a:ext>
            </a:extLst>
          </p:cNvPr>
          <p:cNvSpPr>
            <a:spLocks noGrp="1"/>
          </p:cNvSpPr>
          <p:nvPr>
            <p:ph idx="1"/>
          </p:nvPr>
        </p:nvSpPr>
        <p:spPr>
          <a:xfrm>
            <a:off x="581192" y="1794274"/>
            <a:ext cx="11029615" cy="4526988"/>
          </a:xfrm>
        </p:spPr>
        <p:txBody>
          <a:bodyPr>
            <a:noAutofit/>
          </a:bodyPr>
          <a:lstStyle/>
          <a:p>
            <a:pPr marL="0" indent="0">
              <a:buNone/>
            </a:pPr>
            <a:r>
              <a:rPr lang="en-GB" dirty="0">
                <a:solidFill>
                  <a:schemeClr val="tx1"/>
                </a:solidFill>
              </a:rPr>
              <a:t>Is JV a </a:t>
            </a:r>
            <a:r>
              <a:rPr lang="en-GB" b="1" dirty="0">
                <a:solidFill>
                  <a:schemeClr val="tx1"/>
                </a:solidFill>
              </a:rPr>
              <a:t>MUST</a:t>
            </a:r>
            <a:r>
              <a:rPr lang="en-GB" dirty="0">
                <a:solidFill>
                  <a:schemeClr val="tx1"/>
                </a:solidFill>
              </a:rPr>
              <a:t> or </a:t>
            </a:r>
            <a:r>
              <a:rPr lang="en-GB" b="1" dirty="0">
                <a:solidFill>
                  <a:schemeClr val="tx1"/>
                </a:solidFill>
              </a:rPr>
              <a:t>GOOD TO ADOPT</a:t>
            </a:r>
            <a:r>
              <a:rPr lang="en-GB" dirty="0">
                <a:solidFill>
                  <a:schemeClr val="tx1"/>
                </a:solidFill>
              </a:rPr>
              <a:t>?</a:t>
            </a:r>
          </a:p>
          <a:p>
            <a:pPr marL="0" indent="0">
              <a:buNone/>
            </a:pPr>
            <a:r>
              <a:rPr lang="en-US" b="0" i="0" dirty="0">
                <a:solidFill>
                  <a:schemeClr val="accent2"/>
                </a:solidFill>
                <a:effectLst/>
                <a:latin typeface="Google Sans"/>
              </a:rPr>
              <a:t> ✓✓✓ </a:t>
            </a:r>
            <a:r>
              <a:rPr lang="en-GB" dirty="0">
                <a:solidFill>
                  <a:schemeClr val="tx1"/>
                </a:solidFill>
              </a:rPr>
              <a:t>Marketing benefits</a:t>
            </a:r>
            <a:endParaRPr lang="en-US" dirty="0">
              <a:solidFill>
                <a:schemeClr val="tx1"/>
              </a:solidFill>
            </a:endParaRPr>
          </a:p>
          <a:p>
            <a:pPr marL="0" indent="0">
              <a:buNone/>
            </a:pPr>
            <a:r>
              <a:rPr lang="en-US" b="0" i="0" dirty="0">
                <a:solidFill>
                  <a:schemeClr val="accent2"/>
                </a:solidFill>
                <a:effectLst/>
                <a:latin typeface="Google Sans"/>
              </a:rPr>
              <a:t>    ✓✓</a:t>
            </a:r>
            <a:r>
              <a:rPr lang="en-US" b="0" i="0" dirty="0">
                <a:solidFill>
                  <a:srgbClr val="040C28"/>
                </a:solidFill>
                <a:effectLst/>
                <a:latin typeface="Google Sans"/>
              </a:rPr>
              <a:t> </a:t>
            </a:r>
            <a:r>
              <a:rPr lang="en-US" dirty="0">
                <a:solidFill>
                  <a:schemeClr val="tx1"/>
                </a:solidFill>
              </a:rPr>
              <a:t>Confidence in carrying out the venture </a:t>
            </a:r>
          </a:p>
          <a:p>
            <a:pPr marL="0" indent="0">
              <a:buNone/>
            </a:pPr>
            <a:r>
              <a:rPr lang="en-US" b="0" i="0" dirty="0">
                <a:solidFill>
                  <a:schemeClr val="accent2"/>
                </a:solidFill>
                <a:effectLst/>
                <a:latin typeface="Google Sans"/>
              </a:rPr>
              <a:t>        </a:t>
            </a:r>
            <a:endParaRPr lang="en-GB" dirty="0">
              <a:solidFill>
                <a:schemeClr val="tx1"/>
              </a:solidFill>
            </a:endParaRPr>
          </a:p>
          <a:p>
            <a:pPr>
              <a:buFont typeface="Wingdings 2" panose="05020102010507070707" pitchFamily="18" charset="2"/>
              <a:buChar char=""/>
            </a:pPr>
            <a:endParaRPr lang="en-US" b="1" dirty="0">
              <a:solidFill>
                <a:schemeClr val="tx1"/>
              </a:solidFill>
            </a:endParaRPr>
          </a:p>
          <a:p>
            <a:pPr>
              <a:buFont typeface="Wingdings 2" panose="05020102010507070707" pitchFamily="18" charset="2"/>
              <a:buChar char=""/>
            </a:pPr>
            <a:endParaRPr lang="en-US" b="1" dirty="0">
              <a:solidFill>
                <a:schemeClr val="tx1"/>
              </a:solidFill>
            </a:endParaRPr>
          </a:p>
          <a:p>
            <a:pPr>
              <a:buFont typeface="Wingdings 2" panose="05020102010507070707" pitchFamily="18" charset="2"/>
              <a:buChar char=""/>
            </a:pPr>
            <a:endParaRPr lang="en-US" b="1" dirty="0">
              <a:solidFill>
                <a:schemeClr val="tx1"/>
              </a:solidFill>
            </a:endParaRPr>
          </a:p>
          <a:p>
            <a:pPr>
              <a:buFont typeface="Wingdings 2" panose="05020102010507070707" pitchFamily="18" charset="2"/>
              <a:buChar char=""/>
            </a:pPr>
            <a:endParaRPr lang="en-GB" b="1" dirty="0">
              <a:solidFill>
                <a:schemeClr val="tx1"/>
              </a:solidFill>
            </a:endParaRPr>
          </a:p>
        </p:txBody>
      </p:sp>
      <p:sp>
        <p:nvSpPr>
          <p:cNvPr id="6" name="Slide Number Placeholder 5">
            <a:extLst>
              <a:ext uri="{FF2B5EF4-FFF2-40B4-BE49-F238E27FC236}">
                <a16:creationId xmlns:a16="http://schemas.microsoft.com/office/drawing/2014/main" id="{9086499E-DA91-DC6D-C2B8-F760720748B1}"/>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14</a:t>
            </a:fld>
            <a:endParaRPr lang="en-US" dirty="0"/>
          </a:p>
        </p:txBody>
      </p:sp>
    </p:spTree>
    <p:extLst>
      <p:ext uri="{BB962C8B-B14F-4D97-AF65-F5344CB8AC3E}">
        <p14:creationId xmlns:p14="http://schemas.microsoft.com/office/powerpoint/2010/main" val="599764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D677A-DB3E-1595-8D3F-59BDD57FEF6D}"/>
              </a:ext>
            </a:extLst>
          </p:cNvPr>
          <p:cNvSpPr>
            <a:spLocks noGrp="1"/>
          </p:cNvSpPr>
          <p:nvPr>
            <p:ph type="title"/>
          </p:nvPr>
        </p:nvSpPr>
        <p:spPr/>
        <p:txBody>
          <a:bodyPr/>
          <a:lstStyle/>
          <a:p>
            <a:r>
              <a:rPr lang="en-US" dirty="0"/>
              <a:t>Verdict – JV or Not JV? </a:t>
            </a:r>
          </a:p>
        </p:txBody>
      </p:sp>
      <p:sp>
        <p:nvSpPr>
          <p:cNvPr id="3" name="Content Placeholder 2">
            <a:extLst>
              <a:ext uri="{FF2B5EF4-FFF2-40B4-BE49-F238E27FC236}">
                <a16:creationId xmlns:a16="http://schemas.microsoft.com/office/drawing/2014/main" id="{CF74F9C8-FC34-2805-5948-5D8A97946E15}"/>
              </a:ext>
            </a:extLst>
          </p:cNvPr>
          <p:cNvSpPr>
            <a:spLocks noGrp="1"/>
          </p:cNvSpPr>
          <p:nvPr>
            <p:ph idx="1"/>
          </p:nvPr>
        </p:nvSpPr>
        <p:spPr>
          <a:xfrm>
            <a:off x="581192" y="2117557"/>
            <a:ext cx="11029615" cy="4407933"/>
          </a:xfrm>
        </p:spPr>
        <p:txBody>
          <a:bodyPr>
            <a:normAutofit/>
          </a:bodyPr>
          <a:lstStyle/>
          <a:p>
            <a:r>
              <a:rPr lang="en-GB" dirty="0"/>
              <a:t>JV is </a:t>
            </a:r>
            <a:r>
              <a:rPr lang="en-GB" b="1" i="1" dirty="0"/>
              <a:t>less </a:t>
            </a:r>
            <a:r>
              <a:rPr lang="en-GB" dirty="0"/>
              <a:t>preferred in </a:t>
            </a:r>
            <a:r>
              <a:rPr lang="en-US" dirty="0"/>
              <a:t>AI / data-driven setting</a:t>
            </a:r>
          </a:p>
          <a:p>
            <a:pPr lvl="1"/>
            <a:r>
              <a:rPr lang="en-US" dirty="0"/>
              <a:t>Rapidly evolving, fast-paced business </a:t>
            </a:r>
            <a:r>
              <a:rPr lang="en-US" dirty="0">
                <a:sym typeface="Wingdings" panose="05000000000000000000" pitchFamily="2" charset="2"/>
              </a:rPr>
              <a:t> </a:t>
            </a:r>
            <a:r>
              <a:rPr lang="en-US" dirty="0"/>
              <a:t>Ability to decide, act, adjust strategy, leave &amp; enter markets </a:t>
            </a:r>
            <a:r>
              <a:rPr lang="en-US" b="1" dirty="0"/>
              <a:t>quickly</a:t>
            </a:r>
            <a:endParaRPr lang="en-GB" b="1" dirty="0"/>
          </a:p>
          <a:p>
            <a:pPr lvl="1"/>
            <a:r>
              <a:rPr lang="en-GB" dirty="0"/>
              <a:t>Highly </a:t>
            </a:r>
            <a:r>
              <a:rPr lang="en-US" dirty="0"/>
              <a:t>competitive landscape, less promising business prospective </a:t>
            </a:r>
            <a:r>
              <a:rPr lang="en-US" dirty="0">
                <a:sym typeface="Wingdings" panose="05000000000000000000" pitchFamily="2" charset="2"/>
              </a:rPr>
              <a:t></a:t>
            </a:r>
            <a:r>
              <a:rPr lang="en-US" dirty="0"/>
              <a:t> </a:t>
            </a:r>
            <a:r>
              <a:rPr lang="en-US" b="1" dirty="0"/>
              <a:t>Costs &gt; Benefits? </a:t>
            </a:r>
          </a:p>
          <a:p>
            <a:pPr marL="324000" lvl="1" indent="0">
              <a:buNone/>
            </a:pPr>
            <a:endParaRPr lang="en-US" dirty="0"/>
          </a:p>
          <a:p>
            <a:r>
              <a:rPr lang="en-US" dirty="0"/>
              <a:t>Rules of thumb</a:t>
            </a:r>
            <a:r>
              <a:rPr lang="en-GB" dirty="0"/>
              <a:t> to use JV </a:t>
            </a:r>
            <a:endParaRPr lang="en-US" dirty="0"/>
          </a:p>
          <a:p>
            <a:pPr lvl="1"/>
            <a:r>
              <a:rPr lang="en-US" b="1" dirty="0"/>
              <a:t>Significant benefits </a:t>
            </a:r>
            <a:r>
              <a:rPr lang="en-US" dirty="0"/>
              <a:t>available </a:t>
            </a:r>
            <a:r>
              <a:rPr lang="en-US" b="1" dirty="0"/>
              <a:t>only </a:t>
            </a:r>
            <a:r>
              <a:rPr lang="en-US" dirty="0"/>
              <a:t>in a JV model (e.g. partnering up with a local business to </a:t>
            </a:r>
            <a:r>
              <a:rPr lang="en-US" b="1" dirty="0"/>
              <a:t>enter a foreign market</a:t>
            </a:r>
            <a:r>
              <a:rPr lang="en-US" dirty="0"/>
              <a:t>)</a:t>
            </a:r>
          </a:p>
          <a:p>
            <a:pPr lvl="1"/>
            <a:r>
              <a:rPr lang="en-US" b="1" dirty="0"/>
              <a:t>Significant constraints </a:t>
            </a:r>
            <a:r>
              <a:rPr lang="en-US" dirty="0"/>
              <a:t>(e.g. license requirements rendering</a:t>
            </a:r>
            <a:r>
              <a:rPr lang="en-US" b="1" dirty="0"/>
              <a:t> </a:t>
            </a:r>
            <a:r>
              <a:rPr lang="en-US" dirty="0"/>
              <a:t>JV the </a:t>
            </a:r>
            <a:r>
              <a:rPr lang="en-US" b="1" dirty="0"/>
              <a:t>only or obvious choice</a:t>
            </a:r>
            <a:r>
              <a:rPr lang="en-US" dirty="0"/>
              <a:t>)</a:t>
            </a:r>
          </a:p>
          <a:p>
            <a:pPr lvl="1"/>
            <a:r>
              <a:rPr lang="en-US" b="1" dirty="0"/>
              <a:t>Long-term / locked-in commitments </a:t>
            </a:r>
          </a:p>
          <a:p>
            <a:pPr lvl="1"/>
            <a:endParaRPr lang="en-US" b="1" dirty="0"/>
          </a:p>
        </p:txBody>
      </p:sp>
      <p:sp>
        <p:nvSpPr>
          <p:cNvPr id="4" name="Slide Number Placeholder 3">
            <a:extLst>
              <a:ext uri="{FF2B5EF4-FFF2-40B4-BE49-F238E27FC236}">
                <a16:creationId xmlns:a16="http://schemas.microsoft.com/office/drawing/2014/main" id="{5BD88F5D-4B3F-C9D2-2EF6-DEF7843B31A4}"/>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15</a:t>
            </a:fld>
            <a:endParaRPr lang="en-US" dirty="0"/>
          </a:p>
        </p:txBody>
      </p:sp>
    </p:spTree>
    <p:extLst>
      <p:ext uri="{BB962C8B-B14F-4D97-AF65-F5344CB8AC3E}">
        <p14:creationId xmlns:p14="http://schemas.microsoft.com/office/powerpoint/2010/main" val="551212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D677A-DB3E-1595-8D3F-59BDD57FEF6D}"/>
              </a:ext>
            </a:extLst>
          </p:cNvPr>
          <p:cNvSpPr>
            <a:spLocks noGrp="1"/>
          </p:cNvSpPr>
          <p:nvPr>
            <p:ph type="title"/>
          </p:nvPr>
        </p:nvSpPr>
        <p:spPr/>
        <p:txBody>
          <a:bodyPr/>
          <a:lstStyle/>
          <a:p>
            <a:r>
              <a:rPr lang="en-GB" dirty="0"/>
              <a:t>Finally – On Collaboration / partnership</a:t>
            </a:r>
            <a:endParaRPr lang="en-US" dirty="0"/>
          </a:p>
        </p:txBody>
      </p:sp>
      <p:sp>
        <p:nvSpPr>
          <p:cNvPr id="3" name="Content Placeholder 2">
            <a:extLst>
              <a:ext uri="{FF2B5EF4-FFF2-40B4-BE49-F238E27FC236}">
                <a16:creationId xmlns:a16="http://schemas.microsoft.com/office/drawing/2014/main" id="{CF74F9C8-FC34-2805-5948-5D8A97946E15}"/>
              </a:ext>
            </a:extLst>
          </p:cNvPr>
          <p:cNvSpPr>
            <a:spLocks noGrp="1"/>
          </p:cNvSpPr>
          <p:nvPr>
            <p:ph idx="1"/>
          </p:nvPr>
        </p:nvSpPr>
        <p:spPr>
          <a:xfrm>
            <a:off x="581192" y="2117558"/>
            <a:ext cx="11029615" cy="4343400"/>
          </a:xfrm>
        </p:spPr>
        <p:txBody>
          <a:bodyPr>
            <a:normAutofit/>
          </a:bodyPr>
          <a:lstStyle/>
          <a:p>
            <a:r>
              <a:rPr lang="en-US" dirty="0"/>
              <a:t>Project the worst scenario realistically &amp; mitigate risks!</a:t>
            </a:r>
          </a:p>
          <a:p>
            <a:endParaRPr lang="en-US" dirty="0"/>
          </a:p>
          <a:p>
            <a:r>
              <a:rPr lang="en-GB" dirty="0"/>
              <a:t>Cornerstones </a:t>
            </a:r>
            <a:r>
              <a:rPr lang="en-GB" dirty="0">
                <a:solidFill>
                  <a:schemeClr val="tx1"/>
                </a:solidFill>
              </a:rPr>
              <a:t>–</a:t>
            </a:r>
            <a:r>
              <a:rPr lang="en-GB" dirty="0"/>
              <a:t> Trust</a:t>
            </a:r>
            <a:r>
              <a:rPr lang="en-US" dirty="0"/>
              <a:t>, respect, </a:t>
            </a:r>
            <a:r>
              <a:rPr lang="en-GB" dirty="0"/>
              <a:t>effective communication &amp; aligned goals.</a:t>
            </a:r>
          </a:p>
          <a:p>
            <a:pPr marL="0" indent="0">
              <a:buNone/>
            </a:pPr>
            <a:endParaRPr lang="en-US" dirty="0"/>
          </a:p>
          <a:p>
            <a:pPr marL="0" indent="0">
              <a:buNone/>
            </a:pPr>
            <a:endParaRPr lang="en-US" dirty="0"/>
          </a:p>
          <a:p>
            <a:pPr marL="0" indent="0" algn="ctr">
              <a:buNone/>
            </a:pPr>
            <a:endParaRPr lang="en-US" sz="1900" b="1" dirty="0"/>
          </a:p>
          <a:p>
            <a:pPr marL="0" indent="0">
              <a:buNone/>
            </a:pPr>
            <a:endParaRPr lang="en-US" sz="1900" dirty="0"/>
          </a:p>
        </p:txBody>
      </p:sp>
      <p:sp>
        <p:nvSpPr>
          <p:cNvPr id="4" name="Slide Number Placeholder 3">
            <a:extLst>
              <a:ext uri="{FF2B5EF4-FFF2-40B4-BE49-F238E27FC236}">
                <a16:creationId xmlns:a16="http://schemas.microsoft.com/office/drawing/2014/main" id="{5BD88F5D-4B3F-C9D2-2EF6-DEF7843B31A4}"/>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16</a:t>
            </a:fld>
            <a:endParaRPr lang="en-US" dirty="0"/>
          </a:p>
        </p:txBody>
      </p:sp>
    </p:spTree>
    <p:extLst>
      <p:ext uri="{BB962C8B-B14F-4D97-AF65-F5344CB8AC3E}">
        <p14:creationId xmlns:p14="http://schemas.microsoft.com/office/powerpoint/2010/main" val="1968022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58F2-F3BE-57EB-3014-8A78FCECC8BB}"/>
              </a:ext>
            </a:extLst>
          </p:cNvPr>
          <p:cNvSpPr>
            <a:spLocks noGrp="1"/>
          </p:cNvSpPr>
          <p:nvPr>
            <p:ph type="title"/>
          </p:nvPr>
        </p:nvSpPr>
        <p:spPr/>
        <p:txBody>
          <a:bodyPr/>
          <a:lstStyle/>
          <a:p>
            <a:r>
              <a:rPr lang="en-US" dirty="0"/>
              <a:t>The Speaker</a:t>
            </a:r>
          </a:p>
        </p:txBody>
      </p:sp>
      <p:pic>
        <p:nvPicPr>
          <p:cNvPr id="4" name="Content Placeholder 3">
            <a:extLst>
              <a:ext uri="{FF2B5EF4-FFF2-40B4-BE49-F238E27FC236}">
                <a16:creationId xmlns:a16="http://schemas.microsoft.com/office/drawing/2014/main" id="{19AA65E7-9119-EBF4-8A19-65EFBACEDEE9}"/>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42994" y="1872051"/>
            <a:ext cx="1295400" cy="1295400"/>
          </a:xfrm>
        </p:spPr>
      </p:pic>
      <p:sp>
        <p:nvSpPr>
          <p:cNvPr id="5" name="Text Placeholder 1">
            <a:extLst>
              <a:ext uri="{FF2B5EF4-FFF2-40B4-BE49-F238E27FC236}">
                <a16:creationId xmlns:a16="http://schemas.microsoft.com/office/drawing/2014/main" id="{A5C37086-1EB3-8655-F8A3-822C2E2A2491}"/>
              </a:ext>
            </a:extLst>
          </p:cNvPr>
          <p:cNvSpPr txBox="1">
            <a:spLocks/>
          </p:cNvSpPr>
          <p:nvPr/>
        </p:nvSpPr>
        <p:spPr>
          <a:xfrm>
            <a:off x="1738394" y="1872051"/>
            <a:ext cx="5029200" cy="1066800"/>
          </a:xfrm>
          <a:prstGeom prst="rect">
            <a:avLst/>
          </a:prstGeom>
        </p:spPr>
        <p:txBody>
          <a:bodyPr/>
          <a:lstStyle>
            <a:lvl1pPr marL="119063" indent="-119063" algn="l" rtl="0" eaLnBrk="0" fontAlgn="base" hangingPunct="0">
              <a:spcBef>
                <a:spcPct val="20000"/>
              </a:spcBef>
              <a:spcAft>
                <a:spcPct val="0"/>
              </a:spcAft>
              <a:buClr>
                <a:schemeClr val="bg1"/>
              </a:buClr>
              <a:buSzPct val="25000"/>
              <a:buFont typeface="Wingdings" panose="05000000000000000000" pitchFamily="2" charset="2"/>
              <a:buChar char="n"/>
              <a:defRPr sz="1400">
                <a:solidFill>
                  <a:schemeClr val="hlink"/>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lr>
                <a:schemeClr val="accent2"/>
              </a:buClr>
              <a:buFont typeface="Wingdings" panose="05000000000000000000" pitchFamily="2" charset="2"/>
              <a:buChar char="n"/>
              <a:defRPr sz="1400">
                <a:solidFill>
                  <a:schemeClr val="hlink"/>
                </a:solidFill>
                <a:latin typeface="+mn-lt"/>
                <a:ea typeface="MS PGothic" pitchFamily="34" charset="-128"/>
                <a:cs typeface="MS PGothic" pitchFamily="34" charset="-128"/>
              </a:defRPr>
            </a:lvl2pPr>
            <a:lvl3pPr marL="1143000" indent="-228600" algn="l" rtl="0" eaLnBrk="0" fontAlgn="base" hangingPunct="0">
              <a:spcBef>
                <a:spcPct val="20000"/>
              </a:spcBef>
              <a:spcAft>
                <a:spcPct val="0"/>
              </a:spcAft>
              <a:buClr>
                <a:schemeClr val="accent2"/>
              </a:buClr>
              <a:buFont typeface="Arial" panose="020B0604020202020204" pitchFamily="34" charset="0"/>
              <a:buChar char="–"/>
              <a:defRPr sz="1200">
                <a:solidFill>
                  <a:schemeClr val="hlink"/>
                </a:solidFill>
                <a:latin typeface="+mn-lt"/>
                <a:ea typeface="MS PGothic" pitchFamily="34" charset="-128"/>
                <a:cs typeface="MS PGothic" pitchFamily="34" charset="-128"/>
              </a:defRPr>
            </a:lvl3pPr>
            <a:lvl4pPr marL="1600200" indent="-228600" algn="l" rtl="0" eaLnBrk="0" fontAlgn="base" hangingPunct="0">
              <a:spcBef>
                <a:spcPct val="20000"/>
              </a:spcBef>
              <a:spcAft>
                <a:spcPct val="0"/>
              </a:spcAft>
              <a:buClr>
                <a:schemeClr val="accent2"/>
              </a:buClr>
              <a:buFont typeface="Arial" panose="020B0604020202020204" pitchFamily="34" charset="0"/>
              <a:buChar char="–"/>
              <a:defRPr sz="1000">
                <a:solidFill>
                  <a:schemeClr val="hlink"/>
                </a:solidFill>
                <a:latin typeface="+mn-lt"/>
                <a:ea typeface="MS PGothic" pitchFamily="34" charset="-128"/>
                <a:cs typeface="MS PGothic" pitchFamily="34" charset="-128"/>
              </a:defRPr>
            </a:lvl4pPr>
            <a:lvl5pPr marL="2057400" indent="-228600" algn="l" rtl="0" eaLnBrk="0" fontAlgn="base" hangingPunct="0">
              <a:spcBef>
                <a:spcPct val="20000"/>
              </a:spcBef>
              <a:spcAft>
                <a:spcPct val="0"/>
              </a:spcAft>
              <a:buClr>
                <a:schemeClr val="accent2"/>
              </a:buClr>
              <a:buFont typeface="Arial" panose="020B0604020202020204" pitchFamily="34" charset="0"/>
              <a:buChar char="–"/>
              <a:defRPr sz="900">
                <a:solidFill>
                  <a:schemeClr val="hlink"/>
                </a:solidFill>
                <a:latin typeface="+mn-lt"/>
                <a:ea typeface="MS PGothic" pitchFamily="34" charset="-128"/>
                <a:cs typeface="MS PGothic" pitchFamily="34" charset="-128"/>
              </a:defRPr>
            </a:lvl5pPr>
            <a:lvl6pPr marL="2514600" indent="-228600" algn="l" rtl="0" fontAlgn="base">
              <a:spcBef>
                <a:spcPct val="20000"/>
              </a:spcBef>
              <a:spcAft>
                <a:spcPct val="0"/>
              </a:spcAft>
              <a:buClr>
                <a:schemeClr val="accent2"/>
              </a:buClr>
              <a:buFont typeface="Arial" pitchFamily="34" charset="0"/>
              <a:buChar char="–"/>
              <a:defRPr sz="900">
                <a:solidFill>
                  <a:schemeClr val="hlink"/>
                </a:solidFill>
                <a:latin typeface="+mn-lt"/>
              </a:defRPr>
            </a:lvl6pPr>
            <a:lvl7pPr marL="2971800" indent="-228600" algn="l" rtl="0" fontAlgn="base">
              <a:spcBef>
                <a:spcPct val="20000"/>
              </a:spcBef>
              <a:spcAft>
                <a:spcPct val="0"/>
              </a:spcAft>
              <a:buClr>
                <a:schemeClr val="accent2"/>
              </a:buClr>
              <a:buFont typeface="Arial" pitchFamily="34" charset="0"/>
              <a:buChar char="–"/>
              <a:defRPr sz="900">
                <a:solidFill>
                  <a:schemeClr val="hlink"/>
                </a:solidFill>
                <a:latin typeface="+mn-lt"/>
              </a:defRPr>
            </a:lvl7pPr>
            <a:lvl8pPr marL="3429000" indent="-228600" algn="l" rtl="0" fontAlgn="base">
              <a:spcBef>
                <a:spcPct val="20000"/>
              </a:spcBef>
              <a:spcAft>
                <a:spcPct val="0"/>
              </a:spcAft>
              <a:buClr>
                <a:schemeClr val="accent2"/>
              </a:buClr>
              <a:buFont typeface="Arial" pitchFamily="34" charset="0"/>
              <a:buChar char="–"/>
              <a:defRPr sz="900">
                <a:solidFill>
                  <a:schemeClr val="hlink"/>
                </a:solidFill>
                <a:latin typeface="+mn-lt"/>
              </a:defRPr>
            </a:lvl8pPr>
            <a:lvl9pPr marL="3886200" indent="-228600" algn="l" rtl="0" fontAlgn="base">
              <a:spcBef>
                <a:spcPct val="20000"/>
              </a:spcBef>
              <a:spcAft>
                <a:spcPct val="0"/>
              </a:spcAft>
              <a:buClr>
                <a:schemeClr val="accent2"/>
              </a:buClr>
              <a:buFont typeface="Arial" pitchFamily="34" charset="0"/>
              <a:buChar char="–"/>
              <a:defRPr sz="900">
                <a:solidFill>
                  <a:schemeClr val="hlink"/>
                </a:solidFill>
                <a:latin typeface="+mn-lt"/>
              </a:defRPr>
            </a:lvl9pPr>
          </a:lstStyle>
          <a:p>
            <a:pPr marL="0" indent="0">
              <a:buFont typeface="Wingdings" panose="05000000000000000000" pitchFamily="2" charset="2"/>
              <a:buNone/>
            </a:pPr>
            <a:r>
              <a:rPr lang="en-US" b="1" i="0" kern="0" dirty="0">
                <a:solidFill>
                  <a:srgbClr val="903163"/>
                </a:solidFill>
                <a:latin typeface="Gill Sans MT (Body)"/>
                <a:cs typeface="Calibri" panose="020F0502020204030204" pitchFamily="34" charset="0"/>
              </a:rPr>
              <a:t>Alice Wong</a:t>
            </a:r>
          </a:p>
          <a:p>
            <a:pPr marL="0" indent="0">
              <a:buNone/>
            </a:pPr>
            <a:r>
              <a:rPr lang="en-US" i="0" kern="0" dirty="0">
                <a:solidFill>
                  <a:srgbClr val="333333"/>
                </a:solidFill>
                <a:latin typeface="Gill Sans MT (Body)"/>
                <a:cs typeface="Calibri" panose="020F0502020204030204" pitchFamily="34" charset="0"/>
              </a:rPr>
              <a:t>Assistant Solicitor, Long An &amp; Lam LLP</a:t>
            </a:r>
          </a:p>
          <a:p>
            <a:pPr marL="0" indent="0">
              <a:buNone/>
            </a:pPr>
            <a:r>
              <a:rPr lang="en-US" i="0" kern="0" dirty="0">
                <a:solidFill>
                  <a:srgbClr val="333333"/>
                </a:solidFill>
                <a:latin typeface="Gill Sans MT (Body)"/>
                <a:cs typeface="Calibri" panose="020F0502020204030204" pitchFamily="34" charset="0"/>
              </a:rPr>
              <a:t>Email: alice.wong@longanlam.com </a:t>
            </a:r>
          </a:p>
        </p:txBody>
      </p:sp>
      <p:sp>
        <p:nvSpPr>
          <p:cNvPr id="6" name="Rectangle 5">
            <a:extLst>
              <a:ext uri="{FF2B5EF4-FFF2-40B4-BE49-F238E27FC236}">
                <a16:creationId xmlns:a16="http://schemas.microsoft.com/office/drawing/2014/main" id="{1088F507-DF65-B94A-FBF7-48CCADB868AE}"/>
              </a:ext>
            </a:extLst>
          </p:cNvPr>
          <p:cNvSpPr/>
          <p:nvPr/>
        </p:nvSpPr>
        <p:spPr>
          <a:xfrm>
            <a:off x="1738394" y="2764572"/>
            <a:ext cx="6482576" cy="4185761"/>
          </a:xfrm>
          <a:prstGeom prst="rect">
            <a:avLst/>
          </a:prstGeom>
        </p:spPr>
        <p:txBody>
          <a:bodyPr wrap="square">
            <a:spAutoFit/>
          </a:bodyPr>
          <a:lstStyle/>
          <a:p>
            <a:pPr algn="just"/>
            <a:r>
              <a:rPr lang="en-US" sz="1400" b="0" i="0" dirty="0">
                <a:solidFill>
                  <a:srgbClr val="333333"/>
                </a:solidFill>
                <a:effectLst/>
                <a:latin typeface="Gill Sans MT (Body)"/>
                <a:cs typeface="Calibri" panose="020F0502020204030204" pitchFamily="34" charset="0"/>
              </a:rPr>
              <a:t>Alice focuses her practice on a variety of intellectual property transactions and contentious matters, bringing a thorough knowledge within the field of healthcare and life sciences to her work in guiding clients. Alice has advised healthcare and technology companies on intellectual property, corporate and transactional matters. She assists local and overseas clients in patent filings and management, IP due diligence, regulatory matters and a wide range of commercial and transactional arrangements. </a:t>
            </a:r>
          </a:p>
          <a:p>
            <a:pPr algn="just"/>
            <a:endParaRPr lang="en-US" sz="1400" b="0" i="0" dirty="0">
              <a:solidFill>
                <a:srgbClr val="333333"/>
              </a:solidFill>
              <a:effectLst/>
              <a:latin typeface="Gill Sans MT (Body)"/>
              <a:cs typeface="Calibri" panose="020F0502020204030204" pitchFamily="34" charset="0"/>
            </a:endParaRPr>
          </a:p>
          <a:p>
            <a:pPr algn="just"/>
            <a:r>
              <a:rPr lang="en-US" sz="1400" b="0" i="0" dirty="0">
                <a:solidFill>
                  <a:srgbClr val="333333"/>
                </a:solidFill>
                <a:effectLst/>
                <a:latin typeface="Gill Sans MT (Body)"/>
                <a:cs typeface="Calibri" panose="020F0502020204030204" pitchFamily="34" charset="0"/>
              </a:rPr>
              <a:t>Before joining the legal profession, Alice had engaged in </a:t>
            </a:r>
            <a:r>
              <a:rPr lang="en-US" sz="1400" i="0" dirty="0">
                <a:solidFill>
                  <a:srgbClr val="333333"/>
                </a:solidFill>
                <a:latin typeface="Gill Sans MT (Body)"/>
                <a:cs typeface="Calibri" panose="020F0502020204030204" pitchFamily="34" charset="0"/>
              </a:rPr>
              <a:t>research in the field of molecular </a:t>
            </a:r>
            <a:r>
              <a:rPr lang="en-US" sz="1400" b="0" i="0" dirty="0">
                <a:solidFill>
                  <a:srgbClr val="333333"/>
                </a:solidFill>
                <a:effectLst/>
                <a:latin typeface="Gill Sans MT (Body)"/>
                <a:cs typeface="Calibri" panose="020F0502020204030204" pitchFamily="34" charset="0"/>
              </a:rPr>
              <a:t>biology and protein science for more than 7 years and had worked as an Intellectual Property Specialist for another 7 years with a focus on biotechnology and healthcare inventions. </a:t>
            </a:r>
          </a:p>
          <a:p>
            <a:pPr algn="just"/>
            <a:br>
              <a:rPr lang="en-US" sz="1400" dirty="0">
                <a:latin typeface="Gill Sans MT (Body)"/>
                <a:cs typeface="Calibri" panose="020F0502020204030204" pitchFamily="34" charset="0"/>
              </a:rPr>
            </a:br>
            <a:r>
              <a:rPr lang="en-GB" sz="1400" dirty="0">
                <a:solidFill>
                  <a:srgbClr val="333333"/>
                </a:solidFill>
                <a:latin typeface="Gill Sans MT (Body)"/>
                <a:cs typeface="Calibri" panose="020F0502020204030204" pitchFamily="34" charset="0"/>
              </a:rPr>
              <a:t>Alice </a:t>
            </a:r>
            <a:r>
              <a:rPr lang="en-US" sz="1400" dirty="0">
                <a:solidFill>
                  <a:srgbClr val="333333"/>
                </a:solidFill>
                <a:latin typeface="Gill Sans MT (Body)"/>
                <a:cs typeface="Calibri" panose="020F0502020204030204" pitchFamily="34" charset="0"/>
              </a:rPr>
              <a:t>is a frequent speaker at IP seminars sharing practical IP tips and legal insights with researchers and start-ups</a:t>
            </a:r>
            <a:r>
              <a:rPr lang="en-GB" sz="1400" dirty="0">
                <a:solidFill>
                  <a:srgbClr val="333333"/>
                </a:solidFill>
                <a:latin typeface="Gill Sans MT (Body)"/>
                <a:cs typeface="Calibri" panose="020F0502020204030204" pitchFamily="34" charset="0"/>
              </a:rPr>
              <a:t>. She </a:t>
            </a:r>
            <a:r>
              <a:rPr lang="en-GB" sz="1400" i="0" dirty="0">
                <a:solidFill>
                  <a:srgbClr val="333333"/>
                </a:solidFill>
                <a:latin typeface="Gill Sans MT (Body)"/>
                <a:cs typeface="Calibri" panose="020F0502020204030204" pitchFamily="34" charset="0"/>
              </a:rPr>
              <a:t>has published articles discussing IP and regulatory issues in the areas of stem cells, natural products, genomic medicine, foods and biosimilars. </a:t>
            </a:r>
            <a:r>
              <a:rPr lang="en-US" sz="1400" b="0" i="0" dirty="0">
                <a:solidFill>
                  <a:srgbClr val="333333"/>
                </a:solidFill>
                <a:effectLst/>
                <a:latin typeface="Gill Sans MT (Body)"/>
                <a:cs typeface="Calibri" panose="020F0502020204030204" pitchFamily="34" charset="0"/>
              </a:rPr>
              <a:t>Alice is also a lecturer on IP and other related topics in the School of Life Sciences at the Chinese University of Hong Kong since 2016 and a Registered Laboratory Medical Technologist in Hong Kong.</a:t>
            </a:r>
          </a:p>
          <a:p>
            <a:endParaRPr lang="en-US" sz="1400" i="0" dirty="0">
              <a:solidFill>
                <a:srgbClr val="333333"/>
              </a:solidFill>
              <a:latin typeface="Gill Sans MT (Body)"/>
              <a:cs typeface="Calibri" panose="020F0502020204030204" pitchFamily="34" charset="0"/>
            </a:endParaRPr>
          </a:p>
        </p:txBody>
      </p:sp>
      <p:sp>
        <p:nvSpPr>
          <p:cNvPr id="7" name="TextBox 6">
            <a:extLst>
              <a:ext uri="{FF2B5EF4-FFF2-40B4-BE49-F238E27FC236}">
                <a16:creationId xmlns:a16="http://schemas.microsoft.com/office/drawing/2014/main" id="{B3419F8C-F79B-ABFB-F6C9-49379CD44F14}"/>
              </a:ext>
            </a:extLst>
          </p:cNvPr>
          <p:cNvSpPr txBox="1"/>
          <p:nvPr/>
        </p:nvSpPr>
        <p:spPr>
          <a:xfrm>
            <a:off x="8572048" y="1851859"/>
            <a:ext cx="3038760" cy="2492990"/>
          </a:xfrm>
          <a:prstGeom prst="rect">
            <a:avLst/>
          </a:prstGeom>
          <a:noFill/>
        </p:spPr>
        <p:txBody>
          <a:bodyPr wrap="square" rtlCol="0">
            <a:spAutoFit/>
          </a:bodyPr>
          <a:lstStyle/>
          <a:p>
            <a:pPr fontAlgn="base"/>
            <a:r>
              <a:rPr lang="en-US" sz="1200" b="1" dirty="0">
                <a:solidFill>
                  <a:srgbClr val="903163"/>
                </a:solidFill>
                <a:latin typeface="Gill Sans MT (Body)"/>
                <a:cs typeface="Calibri" panose="020F0502020204030204" pitchFamily="34" charset="0"/>
              </a:rPr>
              <a:t>Practice Areas: </a:t>
            </a:r>
            <a:endParaRPr lang="en-US" sz="1200" dirty="0">
              <a:solidFill>
                <a:srgbClr val="903163"/>
              </a:solidFill>
              <a:latin typeface="Gill Sans MT (Body)"/>
              <a:cs typeface="Calibri" panose="020F0502020204030204" pitchFamily="34" charset="0"/>
            </a:endParaRPr>
          </a:p>
          <a:p>
            <a:pPr fontAlgn="base"/>
            <a:r>
              <a:rPr lang="en-US" sz="1200" dirty="0">
                <a:latin typeface="Gill Sans MT (Body)"/>
                <a:cs typeface="Calibri" panose="020F0502020204030204" pitchFamily="34" charset="0"/>
              </a:rPr>
              <a:t>Life Sciences</a:t>
            </a:r>
          </a:p>
          <a:p>
            <a:pPr fontAlgn="base"/>
            <a:r>
              <a:rPr lang="en-US" sz="1200" dirty="0">
                <a:latin typeface="Gill Sans MT (Body)"/>
                <a:cs typeface="Calibri" panose="020F0502020204030204" pitchFamily="34" charset="0"/>
              </a:rPr>
              <a:t>Healthcare</a:t>
            </a:r>
          </a:p>
          <a:p>
            <a:pPr fontAlgn="base"/>
            <a:r>
              <a:rPr lang="en-US" sz="1200" dirty="0">
                <a:latin typeface="Gill Sans MT (Body)"/>
                <a:cs typeface="Calibri" panose="020F0502020204030204" pitchFamily="34" charset="0"/>
              </a:rPr>
              <a:t>Intellectual Property</a:t>
            </a:r>
          </a:p>
          <a:p>
            <a:pPr fontAlgn="base"/>
            <a:r>
              <a:rPr lang="en-US" sz="1200" dirty="0">
                <a:latin typeface="Gill Sans MT (Body)"/>
                <a:cs typeface="Calibri" panose="020F0502020204030204" pitchFamily="34" charset="0"/>
              </a:rPr>
              <a:t>Corporate</a:t>
            </a:r>
          </a:p>
          <a:p>
            <a:pPr fontAlgn="base"/>
            <a:r>
              <a:rPr lang="en-US" sz="1200" dirty="0">
                <a:latin typeface="Gill Sans MT (Body)"/>
                <a:cs typeface="Calibri" panose="020F0502020204030204" pitchFamily="34" charset="0"/>
              </a:rPr>
              <a:t>Commercial</a:t>
            </a:r>
          </a:p>
          <a:p>
            <a:pPr fontAlgn="base"/>
            <a:endParaRPr lang="en-US" sz="1200" dirty="0">
              <a:solidFill>
                <a:schemeClr val="accent2">
                  <a:lumMod val="50000"/>
                </a:schemeClr>
              </a:solidFill>
              <a:latin typeface="Gill Sans MT (Body)"/>
              <a:cs typeface="Calibri" panose="020F0502020204030204" pitchFamily="34" charset="0"/>
            </a:endParaRPr>
          </a:p>
          <a:p>
            <a:pPr fontAlgn="base"/>
            <a:r>
              <a:rPr lang="en-US" sz="1200" b="1" dirty="0">
                <a:solidFill>
                  <a:srgbClr val="903163"/>
                </a:solidFill>
                <a:latin typeface="Gill Sans MT (Body)"/>
                <a:cs typeface="Calibri" panose="020F0502020204030204" pitchFamily="34" charset="0"/>
              </a:rPr>
              <a:t>Education:</a:t>
            </a:r>
            <a:endParaRPr lang="en-US" sz="1200" dirty="0">
              <a:solidFill>
                <a:srgbClr val="903163"/>
              </a:solidFill>
              <a:latin typeface="Gill Sans MT (Body)"/>
              <a:cs typeface="Calibri" panose="020F0502020204030204" pitchFamily="34" charset="0"/>
            </a:endParaRPr>
          </a:p>
          <a:p>
            <a:pPr algn="just" fontAlgn="base"/>
            <a:r>
              <a:rPr lang="en-US" sz="1200" dirty="0">
                <a:latin typeface="Gill Sans MT (Body)"/>
                <a:cs typeface="Calibri" panose="020F0502020204030204" pitchFamily="34" charset="0"/>
              </a:rPr>
              <a:t>The Chinese University of Hong Kong, </a:t>
            </a:r>
            <a:r>
              <a:rPr lang="en-US" sz="1200" dirty="0" err="1">
                <a:latin typeface="Gill Sans MT (Body)"/>
                <a:cs typeface="Calibri" panose="020F0502020204030204" pitchFamily="34" charset="0"/>
              </a:rPr>
              <a:t>P.C.LL</a:t>
            </a:r>
            <a:r>
              <a:rPr lang="en-US" sz="1200" dirty="0">
                <a:latin typeface="Gill Sans MT (Body)"/>
                <a:cs typeface="Calibri" panose="020F0502020204030204" pitchFamily="34" charset="0"/>
              </a:rPr>
              <a:t>.</a:t>
            </a:r>
          </a:p>
          <a:p>
            <a:pPr algn="just" fontAlgn="base"/>
            <a:r>
              <a:rPr lang="en-US" sz="1200" dirty="0">
                <a:latin typeface="Gill Sans MT (Body)"/>
                <a:cs typeface="Calibri" panose="020F0502020204030204" pitchFamily="34" charset="0"/>
              </a:rPr>
              <a:t>The Chinese University of Hong Kong, J.D. </a:t>
            </a:r>
          </a:p>
          <a:p>
            <a:pPr algn="just" fontAlgn="base"/>
            <a:r>
              <a:rPr lang="en-US" sz="1200" dirty="0">
                <a:latin typeface="Gill Sans MT (Body)"/>
                <a:cs typeface="Calibri" panose="020F0502020204030204" pitchFamily="34" charset="0"/>
              </a:rPr>
              <a:t>The Chinese University of Hong Kong, Ph.D. </a:t>
            </a:r>
          </a:p>
          <a:p>
            <a:pPr algn="just" fontAlgn="base"/>
            <a:r>
              <a:rPr lang="en-US" sz="1200" dirty="0">
                <a:latin typeface="Gill Sans MT (Body)"/>
                <a:cs typeface="Calibri" panose="020F0502020204030204" pitchFamily="34" charset="0"/>
              </a:rPr>
              <a:t>The Chinese University of Hong Kong, </a:t>
            </a:r>
            <a:r>
              <a:rPr lang="en-US" sz="1200" dirty="0" err="1">
                <a:latin typeface="Gill Sans MT (Body)"/>
                <a:cs typeface="Calibri" panose="020F0502020204030204" pitchFamily="34" charset="0"/>
              </a:rPr>
              <a:t>B.Sc</a:t>
            </a:r>
            <a:r>
              <a:rPr lang="en-US" sz="1200" dirty="0">
                <a:latin typeface="Gill Sans MT (Body)"/>
                <a:cs typeface="Calibri" panose="020F0502020204030204" pitchFamily="34" charset="0"/>
              </a:rPr>
              <a:t> (Hons)</a:t>
            </a:r>
          </a:p>
        </p:txBody>
      </p:sp>
      <p:sp>
        <p:nvSpPr>
          <p:cNvPr id="3" name="Slide Number Placeholder 3">
            <a:extLst>
              <a:ext uri="{FF2B5EF4-FFF2-40B4-BE49-F238E27FC236}">
                <a16:creationId xmlns:a16="http://schemas.microsoft.com/office/drawing/2014/main" id="{27D36539-E531-2C7E-E0A4-FEB9CFE4E37E}"/>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17</a:t>
            </a:fld>
            <a:endParaRPr lang="en-US" dirty="0"/>
          </a:p>
        </p:txBody>
      </p:sp>
      <p:sp>
        <p:nvSpPr>
          <p:cNvPr id="8" name="TextBox 7">
            <a:extLst>
              <a:ext uri="{FF2B5EF4-FFF2-40B4-BE49-F238E27FC236}">
                <a16:creationId xmlns:a16="http://schemas.microsoft.com/office/drawing/2014/main" id="{6205A1D7-DA3E-D7D5-769C-69D50810ED59}"/>
              </a:ext>
            </a:extLst>
          </p:cNvPr>
          <p:cNvSpPr txBox="1"/>
          <p:nvPr/>
        </p:nvSpPr>
        <p:spPr>
          <a:xfrm>
            <a:off x="8572048" y="4480752"/>
            <a:ext cx="3038760" cy="276999"/>
          </a:xfrm>
          <a:prstGeom prst="rect">
            <a:avLst/>
          </a:prstGeom>
          <a:noFill/>
        </p:spPr>
        <p:txBody>
          <a:bodyPr wrap="square" rtlCol="0">
            <a:spAutoFit/>
          </a:bodyPr>
          <a:lstStyle/>
          <a:p>
            <a:pPr fontAlgn="base"/>
            <a:r>
              <a:rPr lang="en-US" sz="1200" b="1" dirty="0">
                <a:solidFill>
                  <a:srgbClr val="903163"/>
                </a:solidFill>
                <a:latin typeface="Gill Sans MT (Body)"/>
                <a:cs typeface="Calibri" panose="020F0502020204030204" pitchFamily="34" charset="0"/>
              </a:rPr>
              <a:t>WeChat: </a:t>
            </a:r>
            <a:endParaRPr lang="en-US" sz="1200" dirty="0">
              <a:solidFill>
                <a:srgbClr val="903163"/>
              </a:solidFill>
              <a:latin typeface="Gill Sans MT (Body)"/>
              <a:cs typeface="Calibri" panose="020F0502020204030204" pitchFamily="34" charset="0"/>
            </a:endParaRPr>
          </a:p>
        </p:txBody>
      </p:sp>
      <p:pic>
        <p:nvPicPr>
          <p:cNvPr id="9" name="Picture 8">
            <a:extLst>
              <a:ext uri="{FF2B5EF4-FFF2-40B4-BE49-F238E27FC236}">
                <a16:creationId xmlns:a16="http://schemas.microsoft.com/office/drawing/2014/main" id="{1C717786-A02E-0DE0-51B3-7DD0A933340F}"/>
              </a:ext>
            </a:extLst>
          </p:cNvPr>
          <p:cNvPicPr>
            <a:picLocks noChangeAspect="1"/>
          </p:cNvPicPr>
          <p:nvPr/>
        </p:nvPicPr>
        <p:blipFill>
          <a:blip r:embed="rId4"/>
          <a:stretch>
            <a:fillRect/>
          </a:stretch>
        </p:blipFill>
        <p:spPr>
          <a:xfrm>
            <a:off x="9100737" y="4857452"/>
            <a:ext cx="1457563" cy="1703267"/>
          </a:xfrm>
          <a:prstGeom prst="rect">
            <a:avLst/>
          </a:prstGeom>
        </p:spPr>
      </p:pic>
    </p:spTree>
    <p:extLst>
      <p:ext uri="{BB962C8B-B14F-4D97-AF65-F5344CB8AC3E}">
        <p14:creationId xmlns:p14="http://schemas.microsoft.com/office/powerpoint/2010/main" val="2917213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1A6CAF-6120-08F0-3E07-057C4E7C493C}"/>
              </a:ext>
            </a:extLst>
          </p:cNvPr>
          <p:cNvSpPr txBox="1">
            <a:spLocks/>
          </p:cNvSpPr>
          <p:nvPr/>
        </p:nvSpPr>
        <p:spPr>
          <a:xfrm>
            <a:off x="545124" y="3772235"/>
            <a:ext cx="11029616" cy="1013800"/>
          </a:xfrm>
          <a:prstGeom prst="rect">
            <a:avLst/>
          </a:prstGeom>
          <a:effectLst/>
        </p:spPr>
        <p:txBody>
          <a:bodyPr vert="horz" lIns="91440" tIns="45720" rIns="91440" bIns="45720" rtlCol="0" anchor="b">
            <a:normAutofit/>
          </a:bodyPr>
          <a:lstStyle>
            <a:lvl1pPr algn="l" defTabSz="457200" rtl="0" eaLnBrk="1" latinLnBrk="0" hangingPunct="1">
              <a:spcBef>
                <a:spcPct val="0"/>
              </a:spcBef>
              <a:buNone/>
              <a:defRPr sz="3600" b="0" kern="1200" cap="all">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solidFill>
                  <a:schemeClr val="bg1"/>
                </a:solidFill>
              </a:rPr>
              <a:t>THANK you! </a:t>
            </a:r>
            <a:endParaRPr lang="en-US" dirty="0">
              <a:solidFill>
                <a:schemeClr val="bg1"/>
              </a:solidFill>
            </a:endParaRPr>
          </a:p>
        </p:txBody>
      </p:sp>
    </p:spTree>
    <p:extLst>
      <p:ext uri="{BB962C8B-B14F-4D97-AF65-F5344CB8AC3E}">
        <p14:creationId xmlns:p14="http://schemas.microsoft.com/office/powerpoint/2010/main" val="3675352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A5D5B-DA31-BD67-CFC1-BA0926092D0E}"/>
              </a:ext>
            </a:extLst>
          </p:cNvPr>
          <p:cNvSpPr>
            <a:spLocks noGrp="1"/>
          </p:cNvSpPr>
          <p:nvPr>
            <p:ph type="title"/>
          </p:nvPr>
        </p:nvSpPr>
        <p:spPr/>
        <p:txBody>
          <a:bodyPr/>
          <a:lstStyle/>
          <a:p>
            <a:r>
              <a:rPr lang="en-US" dirty="0"/>
              <a:t>disclaimer</a:t>
            </a:r>
          </a:p>
        </p:txBody>
      </p:sp>
      <p:sp>
        <p:nvSpPr>
          <p:cNvPr id="4" name="Content Placeholder 2">
            <a:extLst>
              <a:ext uri="{FF2B5EF4-FFF2-40B4-BE49-F238E27FC236}">
                <a16:creationId xmlns:a16="http://schemas.microsoft.com/office/drawing/2014/main" id="{E956053B-0B48-ACE2-0B88-6E35AF6694B0}"/>
              </a:ext>
            </a:extLst>
          </p:cNvPr>
          <p:cNvSpPr txBox="1">
            <a:spLocks/>
          </p:cNvSpPr>
          <p:nvPr/>
        </p:nvSpPr>
        <p:spPr>
          <a:xfrm>
            <a:off x="457200" y="1910080"/>
            <a:ext cx="11029616" cy="4800600"/>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000" b="1" dirty="0">
                <a:solidFill>
                  <a:srgbClr val="903163"/>
                </a:solidFill>
                <a:latin typeface="Gill Sans MT (Body)"/>
                <a:cs typeface="Calibri" panose="020F0502020204030204" pitchFamily="34" charset="0"/>
              </a:rPr>
              <a:t>No Attorney-Client Relationship or Legal Advice</a:t>
            </a:r>
          </a:p>
          <a:p>
            <a:pPr algn="just"/>
            <a:r>
              <a:rPr lang="en-US" dirty="0">
                <a:solidFill>
                  <a:schemeClr val="tx1"/>
                </a:solidFill>
                <a:latin typeface="Gill Sans MT (Body)"/>
                <a:cs typeface="Calibri" panose="020F0502020204030204" pitchFamily="34" charset="0"/>
              </a:rPr>
              <a:t>The content of this presentation is for informational purposes only and does not constitute any legal advice.  This presentation and information in this PowerPoint shall not be construed as an offer to represent you, nor is it intended to create, nor shall the receipt of such presentation and information constitute, an attorney-client relationship. </a:t>
            </a:r>
          </a:p>
          <a:p>
            <a:pPr algn="just"/>
            <a:r>
              <a:rPr lang="en-US" dirty="0">
                <a:solidFill>
                  <a:schemeClr val="tx1"/>
                </a:solidFill>
                <a:latin typeface="Gill Sans MT (Body)"/>
                <a:cs typeface="Calibri" panose="020F0502020204030204" pitchFamily="34" charset="0"/>
              </a:rPr>
              <a:t>Information provided in this presentation may not constitute the most up-to-date legal or other information. We make no representation, warranty or guarantee as to the accuracy, completeness, timeliness, or appropriateness of the content or information contained herein. We expressly disclaim any and all liabilities with respect to actions taken or not taken based on any content of this presentation, and any loss or damage arising directly or indirectly from your reliance on or use of any content of this presentation.</a:t>
            </a:r>
          </a:p>
          <a:p>
            <a:pPr algn="just"/>
            <a:r>
              <a:rPr lang="en-US" dirty="0">
                <a:solidFill>
                  <a:schemeClr val="tx1"/>
                </a:solidFill>
                <a:latin typeface="Gill Sans MT (Body)"/>
                <a:cs typeface="Calibri" panose="020F0502020204030204" pitchFamily="34" charset="0"/>
              </a:rPr>
              <a:t>You should not rely on any content of this presentation as a basis for taking or refraining from taking any action or decision without first seeking appropriate and specific professional advice. If you need any legal advice, please contact us and we would be delighted to speak with you to answer any questions you may have about our firm and how we may assist you. </a:t>
            </a:r>
          </a:p>
          <a:p>
            <a:pPr algn="just"/>
            <a:endParaRPr lang="en-US" dirty="0">
              <a:solidFill>
                <a:schemeClr val="bg2"/>
              </a:solidFill>
              <a:latin typeface="Gill Sans MT (Body)"/>
              <a:cs typeface="Calibri" panose="020F0502020204030204" pitchFamily="34" charset="0"/>
            </a:endParaRPr>
          </a:p>
        </p:txBody>
      </p:sp>
      <p:sp>
        <p:nvSpPr>
          <p:cNvPr id="3" name="Slide Number Placeholder 3">
            <a:extLst>
              <a:ext uri="{FF2B5EF4-FFF2-40B4-BE49-F238E27FC236}">
                <a16:creationId xmlns:a16="http://schemas.microsoft.com/office/drawing/2014/main" id="{CE862DF3-CF9E-9CDC-5618-E00BE0F930C1}"/>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2</a:t>
            </a:fld>
            <a:endParaRPr lang="en-US" dirty="0"/>
          </a:p>
        </p:txBody>
      </p:sp>
    </p:spTree>
    <p:extLst>
      <p:ext uri="{BB962C8B-B14F-4D97-AF65-F5344CB8AC3E}">
        <p14:creationId xmlns:p14="http://schemas.microsoft.com/office/powerpoint/2010/main" val="1036029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B859DC3-1168-D198-2F3B-F5421000E642}"/>
              </a:ext>
            </a:extLst>
          </p:cNvPr>
          <p:cNvSpPr>
            <a:spLocks noGrp="1"/>
          </p:cNvSpPr>
          <p:nvPr>
            <p:ph type="title"/>
          </p:nvPr>
        </p:nvSpPr>
        <p:spPr/>
        <p:txBody>
          <a:bodyPr/>
          <a:lstStyle/>
          <a:p>
            <a:r>
              <a:rPr lang="en-US" dirty="0"/>
              <a:t>Joint Venture – A common model </a:t>
            </a:r>
          </a:p>
        </p:txBody>
      </p:sp>
      <p:sp>
        <p:nvSpPr>
          <p:cNvPr id="5" name="Content Placeholder 4">
            <a:extLst>
              <a:ext uri="{FF2B5EF4-FFF2-40B4-BE49-F238E27FC236}">
                <a16:creationId xmlns:a16="http://schemas.microsoft.com/office/drawing/2014/main" id="{EFF29642-85F3-2E94-E584-9D0C8510CBF2}"/>
              </a:ext>
            </a:extLst>
          </p:cNvPr>
          <p:cNvSpPr>
            <a:spLocks noGrp="1"/>
          </p:cNvSpPr>
          <p:nvPr>
            <p:ph idx="1"/>
          </p:nvPr>
        </p:nvSpPr>
        <p:spPr>
          <a:xfrm>
            <a:off x="445646" y="1870458"/>
            <a:ext cx="10755753" cy="1013801"/>
          </a:xfrm>
        </p:spPr>
        <p:txBody>
          <a:bodyPr>
            <a:normAutofit lnSpcReduction="10000"/>
          </a:bodyPr>
          <a:lstStyle/>
          <a:p>
            <a:r>
              <a:rPr lang="en-GB" dirty="0"/>
              <a:t>Equity JV – a new project </a:t>
            </a:r>
            <a:r>
              <a:rPr lang="en-US" dirty="0"/>
              <a:t>company established to undertake a specific business project or opportunity </a:t>
            </a:r>
          </a:p>
          <a:p>
            <a:r>
              <a:rPr lang="en-US" dirty="0"/>
              <a:t>Shareholders commit into a synergistic collaboration, pool </a:t>
            </a:r>
            <a:r>
              <a:rPr lang="en-GB" dirty="0"/>
              <a:t>their </a:t>
            </a:r>
            <a:r>
              <a:rPr lang="en-US" dirty="0"/>
              <a:t>resources and work together towards a common commercial aim</a:t>
            </a:r>
          </a:p>
        </p:txBody>
      </p:sp>
      <p:sp>
        <p:nvSpPr>
          <p:cNvPr id="8" name="Slide Number Placeholder 7">
            <a:extLst>
              <a:ext uri="{FF2B5EF4-FFF2-40B4-BE49-F238E27FC236}">
                <a16:creationId xmlns:a16="http://schemas.microsoft.com/office/drawing/2014/main" id="{6B711BD2-62E6-3964-6530-232DA9542FA3}"/>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3</a:t>
            </a:fld>
            <a:endParaRPr lang="en-US" dirty="0"/>
          </a:p>
        </p:txBody>
      </p:sp>
      <p:sp>
        <p:nvSpPr>
          <p:cNvPr id="3" name="Rectangle: Rounded Corners 2">
            <a:extLst>
              <a:ext uri="{FF2B5EF4-FFF2-40B4-BE49-F238E27FC236}">
                <a16:creationId xmlns:a16="http://schemas.microsoft.com/office/drawing/2014/main" id="{78560507-4C81-F860-0206-51C50EA4F654}"/>
              </a:ext>
            </a:extLst>
          </p:cNvPr>
          <p:cNvSpPr/>
          <p:nvPr/>
        </p:nvSpPr>
        <p:spPr>
          <a:xfrm>
            <a:off x="3765850" y="3429000"/>
            <a:ext cx="1232542" cy="66486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Party A</a:t>
            </a:r>
            <a:endParaRPr lang="en-US" sz="1400" dirty="0">
              <a:latin typeface="Gill Sans MT (Body)"/>
            </a:endParaRPr>
          </a:p>
        </p:txBody>
      </p:sp>
      <p:sp>
        <p:nvSpPr>
          <p:cNvPr id="6" name="Rectangle: Rounded Corners 5">
            <a:extLst>
              <a:ext uri="{FF2B5EF4-FFF2-40B4-BE49-F238E27FC236}">
                <a16:creationId xmlns:a16="http://schemas.microsoft.com/office/drawing/2014/main" id="{05524026-EAC2-B6A7-844A-1C8D961294F5}"/>
              </a:ext>
            </a:extLst>
          </p:cNvPr>
          <p:cNvSpPr/>
          <p:nvPr/>
        </p:nvSpPr>
        <p:spPr>
          <a:xfrm>
            <a:off x="6645311" y="3387546"/>
            <a:ext cx="1232542" cy="66486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Party B</a:t>
            </a:r>
            <a:endParaRPr lang="en-US" sz="1400" dirty="0">
              <a:latin typeface="Gill Sans MT (Body)"/>
            </a:endParaRPr>
          </a:p>
        </p:txBody>
      </p:sp>
      <p:sp>
        <p:nvSpPr>
          <p:cNvPr id="11" name="TextBox 10">
            <a:extLst>
              <a:ext uri="{FF2B5EF4-FFF2-40B4-BE49-F238E27FC236}">
                <a16:creationId xmlns:a16="http://schemas.microsoft.com/office/drawing/2014/main" id="{12965C8F-B3E8-CCB7-893D-C759FB1A10AE}"/>
              </a:ext>
            </a:extLst>
          </p:cNvPr>
          <p:cNvSpPr txBox="1"/>
          <p:nvPr/>
        </p:nvSpPr>
        <p:spPr>
          <a:xfrm>
            <a:off x="4638054" y="3130731"/>
            <a:ext cx="2366595" cy="523220"/>
          </a:xfrm>
          <a:prstGeom prst="rect">
            <a:avLst/>
          </a:prstGeom>
          <a:noFill/>
        </p:spPr>
        <p:txBody>
          <a:bodyPr wrap="square">
            <a:spAutoFit/>
          </a:bodyPr>
          <a:lstStyle/>
          <a:p>
            <a:pPr algn="ctr"/>
            <a:r>
              <a:rPr lang="en-US" sz="1400" dirty="0"/>
              <a:t>Synergistic</a:t>
            </a:r>
          </a:p>
          <a:p>
            <a:pPr algn="ctr"/>
            <a:r>
              <a:rPr lang="en-US" sz="1400" dirty="0"/>
              <a:t> collaboration</a:t>
            </a:r>
          </a:p>
        </p:txBody>
      </p:sp>
      <p:sp>
        <p:nvSpPr>
          <p:cNvPr id="12" name="Rectangle: Rounded Corners 11">
            <a:extLst>
              <a:ext uri="{FF2B5EF4-FFF2-40B4-BE49-F238E27FC236}">
                <a16:creationId xmlns:a16="http://schemas.microsoft.com/office/drawing/2014/main" id="{C6754C98-6066-01D4-2E3C-AF4C6F8C92C4}"/>
              </a:ext>
            </a:extLst>
          </p:cNvPr>
          <p:cNvSpPr/>
          <p:nvPr/>
        </p:nvSpPr>
        <p:spPr>
          <a:xfrm>
            <a:off x="5241190" y="5342472"/>
            <a:ext cx="1232542" cy="66486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p>
        </p:txBody>
      </p:sp>
      <p:cxnSp>
        <p:nvCxnSpPr>
          <p:cNvPr id="14" name="Straight Arrow Connector 13">
            <a:extLst>
              <a:ext uri="{FF2B5EF4-FFF2-40B4-BE49-F238E27FC236}">
                <a16:creationId xmlns:a16="http://schemas.microsoft.com/office/drawing/2014/main" id="{8814E8D8-A72C-F603-A9E8-F4C4384BE9B1}"/>
              </a:ext>
            </a:extLst>
          </p:cNvPr>
          <p:cNvCxnSpPr>
            <a:cxnSpLocks/>
            <a:stCxn id="3" idx="2"/>
            <a:endCxn id="12" idx="0"/>
          </p:cNvCxnSpPr>
          <p:nvPr/>
        </p:nvCxnSpPr>
        <p:spPr>
          <a:xfrm>
            <a:off x="4382121" y="4093861"/>
            <a:ext cx="1475340" cy="12486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A98AD00-51B3-1653-0E5F-E101F6E0B322}"/>
              </a:ext>
            </a:extLst>
          </p:cNvPr>
          <p:cNvCxnSpPr>
            <a:cxnSpLocks/>
            <a:stCxn id="6" idx="2"/>
            <a:endCxn id="12" idx="0"/>
          </p:cNvCxnSpPr>
          <p:nvPr/>
        </p:nvCxnSpPr>
        <p:spPr>
          <a:xfrm flipH="1">
            <a:off x="5857461" y="4052407"/>
            <a:ext cx="1404121" cy="1290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690E927F-99ED-BDA0-4465-70B1C2ADECAB}"/>
              </a:ext>
            </a:extLst>
          </p:cNvPr>
          <p:cNvSpPr txBox="1"/>
          <p:nvPr/>
        </p:nvSpPr>
        <p:spPr>
          <a:xfrm>
            <a:off x="6122519" y="4717268"/>
            <a:ext cx="3200400" cy="523220"/>
          </a:xfrm>
          <a:prstGeom prst="rect">
            <a:avLst/>
          </a:prstGeom>
          <a:noFill/>
        </p:spPr>
        <p:txBody>
          <a:bodyPr wrap="square">
            <a:spAutoFit/>
          </a:bodyPr>
          <a:lstStyle/>
          <a:p>
            <a:pPr algn="ctr"/>
            <a:r>
              <a:rPr lang="en-US" sz="1400" dirty="0"/>
              <a:t>Local knowledge, branding, </a:t>
            </a:r>
          </a:p>
          <a:p>
            <a:pPr algn="ctr"/>
            <a:r>
              <a:rPr lang="en-US" sz="1400" dirty="0"/>
              <a:t>market access, network, goodwill etc.</a:t>
            </a:r>
          </a:p>
        </p:txBody>
      </p:sp>
      <p:cxnSp>
        <p:nvCxnSpPr>
          <p:cNvPr id="33" name="Straight Arrow Connector 32">
            <a:extLst>
              <a:ext uri="{FF2B5EF4-FFF2-40B4-BE49-F238E27FC236}">
                <a16:creationId xmlns:a16="http://schemas.microsoft.com/office/drawing/2014/main" id="{05763BD9-2F1C-6EDC-F3B5-CF85A591B43A}"/>
              </a:ext>
            </a:extLst>
          </p:cNvPr>
          <p:cNvCxnSpPr>
            <a:cxnSpLocks/>
          </p:cNvCxnSpPr>
          <p:nvPr/>
        </p:nvCxnSpPr>
        <p:spPr>
          <a:xfrm>
            <a:off x="4998392" y="3724771"/>
            <a:ext cx="164592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E5D9810-56E4-8BB4-77AA-913C6BE1151D}"/>
              </a:ext>
            </a:extLst>
          </p:cNvPr>
          <p:cNvSpPr txBox="1"/>
          <p:nvPr/>
        </p:nvSpPr>
        <p:spPr>
          <a:xfrm>
            <a:off x="3523052" y="4718166"/>
            <a:ext cx="2069351" cy="523220"/>
          </a:xfrm>
          <a:prstGeom prst="rect">
            <a:avLst/>
          </a:prstGeom>
          <a:noFill/>
        </p:spPr>
        <p:txBody>
          <a:bodyPr wrap="square">
            <a:spAutoFit/>
          </a:bodyPr>
          <a:lstStyle/>
          <a:p>
            <a:pPr algn="ctr"/>
            <a:r>
              <a:rPr lang="en-US" sz="1400" dirty="0"/>
              <a:t>Asset, capital, </a:t>
            </a:r>
          </a:p>
          <a:p>
            <a:pPr algn="ctr"/>
            <a:r>
              <a:rPr lang="en-US" sz="1400" dirty="0"/>
              <a:t>technology, expertise</a:t>
            </a:r>
          </a:p>
        </p:txBody>
      </p:sp>
    </p:spTree>
    <p:extLst>
      <p:ext uri="{BB962C8B-B14F-4D97-AF65-F5344CB8AC3E}">
        <p14:creationId xmlns:p14="http://schemas.microsoft.com/office/powerpoint/2010/main" val="4286868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96EE1B6A-D58E-7103-7FEF-E54E16FD0531}"/>
              </a:ext>
            </a:extLst>
          </p:cNvPr>
          <p:cNvSpPr txBox="1">
            <a:spLocks noGrp="1" noRot="1" noMove="1" noResize="1" noEditPoints="1" noAdjustHandles="1" noChangeArrowheads="1" noChangeShapeType="1"/>
          </p:cNvSpPr>
          <p:nvPr/>
        </p:nvSpPr>
        <p:spPr>
          <a:xfrm flipH="1">
            <a:off x="6823428" y="3361089"/>
            <a:ext cx="1540071" cy="461665"/>
          </a:xfrm>
          <a:prstGeom prst="rect">
            <a:avLst/>
          </a:prstGeom>
          <a:noFill/>
        </p:spPr>
        <p:txBody>
          <a:bodyPr wrap="square">
            <a:spAutoFit/>
          </a:bodyPr>
          <a:lstStyle/>
          <a:p>
            <a:pPr algn="ctr"/>
            <a:r>
              <a:rPr lang="en-US" sz="1200" b="0" i="0" dirty="0">
                <a:solidFill>
                  <a:srgbClr val="151515"/>
                </a:solidFill>
                <a:effectLst/>
                <a:highlight>
                  <a:srgbClr val="FFFFFF"/>
                </a:highlight>
                <a:latin typeface="GSK"/>
              </a:rPr>
              <a:t>Consumer </a:t>
            </a:r>
          </a:p>
          <a:p>
            <a:pPr algn="ctr"/>
            <a:r>
              <a:rPr lang="en-US" sz="1200" b="0" i="0" dirty="0">
                <a:solidFill>
                  <a:srgbClr val="151515"/>
                </a:solidFill>
                <a:effectLst/>
                <a:highlight>
                  <a:srgbClr val="FFFFFF"/>
                </a:highlight>
                <a:latin typeface="GSK"/>
              </a:rPr>
              <a:t>healthcare business</a:t>
            </a:r>
            <a:endParaRPr lang="en-US" sz="1200" dirty="0"/>
          </a:p>
        </p:txBody>
      </p:sp>
      <p:sp>
        <p:nvSpPr>
          <p:cNvPr id="4" name="Title 3">
            <a:extLst>
              <a:ext uri="{FF2B5EF4-FFF2-40B4-BE49-F238E27FC236}">
                <a16:creationId xmlns:a16="http://schemas.microsoft.com/office/drawing/2014/main" id="{3B859DC3-1168-D198-2F3B-F5421000E642}"/>
              </a:ext>
            </a:extLst>
          </p:cNvPr>
          <p:cNvSpPr>
            <a:spLocks noGrp="1"/>
          </p:cNvSpPr>
          <p:nvPr>
            <p:ph type="title"/>
          </p:nvPr>
        </p:nvSpPr>
        <p:spPr/>
        <p:txBody>
          <a:bodyPr/>
          <a:lstStyle/>
          <a:p>
            <a:r>
              <a:rPr lang="en-US" dirty="0"/>
              <a:t>Joint Venture –</a:t>
            </a:r>
            <a:r>
              <a:rPr lang="en-GB" dirty="0"/>
              <a:t> Examples</a:t>
            </a:r>
            <a:endParaRPr lang="en-US" dirty="0"/>
          </a:p>
        </p:txBody>
      </p:sp>
      <p:sp>
        <p:nvSpPr>
          <p:cNvPr id="8" name="Slide Number Placeholder 7">
            <a:extLst>
              <a:ext uri="{FF2B5EF4-FFF2-40B4-BE49-F238E27FC236}">
                <a16:creationId xmlns:a16="http://schemas.microsoft.com/office/drawing/2014/main" id="{6B711BD2-62E6-3964-6530-232DA9542FA3}"/>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4</a:t>
            </a:fld>
            <a:endParaRPr lang="en-US" dirty="0"/>
          </a:p>
        </p:txBody>
      </p:sp>
      <p:sp>
        <p:nvSpPr>
          <p:cNvPr id="31" name="Rectangle: Rounded Corners 30">
            <a:extLst>
              <a:ext uri="{FF2B5EF4-FFF2-40B4-BE49-F238E27FC236}">
                <a16:creationId xmlns:a16="http://schemas.microsoft.com/office/drawing/2014/main" id="{2BA911EC-3AFE-7EEF-4A05-B2E00B3E6599}"/>
              </a:ext>
            </a:extLst>
          </p:cNvPr>
          <p:cNvSpPr/>
          <p:nvPr/>
        </p:nvSpPr>
        <p:spPr>
          <a:xfrm>
            <a:off x="6362246" y="2706077"/>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rPr>
              <a:t>GSK</a:t>
            </a:r>
          </a:p>
        </p:txBody>
      </p:sp>
      <p:sp>
        <p:nvSpPr>
          <p:cNvPr id="32" name="Rectangle: Rounded Corners 31">
            <a:extLst>
              <a:ext uri="{FF2B5EF4-FFF2-40B4-BE49-F238E27FC236}">
                <a16:creationId xmlns:a16="http://schemas.microsoft.com/office/drawing/2014/main" id="{F625AA4F-1AA0-E737-259C-BCE77B7CBCDD}"/>
              </a:ext>
            </a:extLst>
          </p:cNvPr>
          <p:cNvSpPr/>
          <p:nvPr/>
        </p:nvSpPr>
        <p:spPr>
          <a:xfrm>
            <a:off x="7935573" y="2695075"/>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t>Pfizer</a:t>
            </a:r>
            <a:endParaRPr lang="en-US" sz="1400" dirty="0">
              <a:latin typeface="Gill Sans MT (Body)"/>
            </a:endParaRPr>
          </a:p>
        </p:txBody>
      </p:sp>
      <p:sp>
        <p:nvSpPr>
          <p:cNvPr id="33" name="Rectangle: Rounded Corners 32">
            <a:extLst>
              <a:ext uri="{FF2B5EF4-FFF2-40B4-BE49-F238E27FC236}">
                <a16:creationId xmlns:a16="http://schemas.microsoft.com/office/drawing/2014/main" id="{F61A6117-01E6-D2A4-E2AE-3EBE07445340}"/>
              </a:ext>
            </a:extLst>
          </p:cNvPr>
          <p:cNvSpPr/>
          <p:nvPr/>
        </p:nvSpPr>
        <p:spPr>
          <a:xfrm>
            <a:off x="7216460" y="3972548"/>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endParaRPr lang="en-US" sz="1400" dirty="0">
              <a:latin typeface="Gill Sans MT (Body)"/>
            </a:endParaRPr>
          </a:p>
        </p:txBody>
      </p:sp>
      <p:cxnSp>
        <p:nvCxnSpPr>
          <p:cNvPr id="34" name="Straight Arrow Connector 33">
            <a:extLst>
              <a:ext uri="{FF2B5EF4-FFF2-40B4-BE49-F238E27FC236}">
                <a16:creationId xmlns:a16="http://schemas.microsoft.com/office/drawing/2014/main" id="{82671997-4D48-8771-6760-A462F0A2684D}"/>
              </a:ext>
            </a:extLst>
          </p:cNvPr>
          <p:cNvCxnSpPr>
            <a:cxnSpLocks/>
            <a:endCxn id="33" idx="0"/>
          </p:cNvCxnSpPr>
          <p:nvPr/>
        </p:nvCxnSpPr>
        <p:spPr>
          <a:xfrm>
            <a:off x="6794808" y="3179890"/>
            <a:ext cx="849578" cy="792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699861EF-D347-ADA2-7D14-A242F02F45CE}"/>
              </a:ext>
            </a:extLst>
          </p:cNvPr>
          <p:cNvCxnSpPr>
            <a:cxnSpLocks/>
            <a:stCxn id="32" idx="2"/>
            <a:endCxn id="33" idx="0"/>
          </p:cNvCxnSpPr>
          <p:nvPr/>
        </p:nvCxnSpPr>
        <p:spPr>
          <a:xfrm flipH="1">
            <a:off x="7644386" y="3168888"/>
            <a:ext cx="719113" cy="803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57D5E4DB-D7D4-DA97-954B-DF31E358E5D9}"/>
              </a:ext>
            </a:extLst>
          </p:cNvPr>
          <p:cNvSpPr txBox="1"/>
          <p:nvPr/>
        </p:nvSpPr>
        <p:spPr>
          <a:xfrm flipH="1">
            <a:off x="6874349" y="4532476"/>
            <a:ext cx="1540071" cy="646331"/>
          </a:xfrm>
          <a:prstGeom prst="rect">
            <a:avLst/>
          </a:prstGeom>
          <a:noFill/>
        </p:spPr>
        <p:txBody>
          <a:bodyPr wrap="square">
            <a:spAutoFit/>
          </a:bodyPr>
          <a:lstStyle/>
          <a:p>
            <a:pPr algn="ctr"/>
            <a:r>
              <a:rPr lang="en-US" sz="1200" dirty="0"/>
              <a:t>Largest over-the-counter (OTC) business</a:t>
            </a:r>
          </a:p>
        </p:txBody>
      </p:sp>
      <p:grpSp>
        <p:nvGrpSpPr>
          <p:cNvPr id="40" name="Group 39">
            <a:extLst>
              <a:ext uri="{FF2B5EF4-FFF2-40B4-BE49-F238E27FC236}">
                <a16:creationId xmlns:a16="http://schemas.microsoft.com/office/drawing/2014/main" id="{9FFF11E1-3C39-4481-D3DD-6A93F0FA55B4}"/>
              </a:ext>
            </a:extLst>
          </p:cNvPr>
          <p:cNvGrpSpPr/>
          <p:nvPr/>
        </p:nvGrpSpPr>
        <p:grpSpPr>
          <a:xfrm>
            <a:off x="-165571" y="2169243"/>
            <a:ext cx="3668034" cy="2508057"/>
            <a:chOff x="-165571" y="2169243"/>
            <a:chExt cx="3668034" cy="2508057"/>
          </a:xfrm>
        </p:grpSpPr>
        <p:sp>
          <p:nvSpPr>
            <p:cNvPr id="2" name="Rectangle: Rounded Corners 1">
              <a:extLst>
                <a:ext uri="{FF2B5EF4-FFF2-40B4-BE49-F238E27FC236}">
                  <a16:creationId xmlns:a16="http://schemas.microsoft.com/office/drawing/2014/main" id="{8D9E1E1C-C89B-5DBB-6257-FAC724BFD889}"/>
                </a:ext>
              </a:extLst>
            </p:cNvPr>
            <p:cNvSpPr/>
            <p:nvPr/>
          </p:nvSpPr>
          <p:spPr>
            <a:xfrm>
              <a:off x="388183" y="2600518"/>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Toyota</a:t>
              </a:r>
              <a:endParaRPr lang="en-US" sz="1400" dirty="0">
                <a:latin typeface="Gill Sans MT (Body)"/>
              </a:endParaRPr>
            </a:p>
          </p:txBody>
        </p:sp>
        <p:sp>
          <p:nvSpPr>
            <p:cNvPr id="3" name="Rectangle: Rounded Corners 2">
              <a:extLst>
                <a:ext uri="{FF2B5EF4-FFF2-40B4-BE49-F238E27FC236}">
                  <a16:creationId xmlns:a16="http://schemas.microsoft.com/office/drawing/2014/main" id="{98AC35F1-4AB0-7360-EE72-8421385164A5}"/>
                </a:ext>
              </a:extLst>
            </p:cNvPr>
            <p:cNvSpPr/>
            <p:nvPr/>
          </p:nvSpPr>
          <p:spPr>
            <a:xfrm>
              <a:off x="1961510" y="2589516"/>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Tesla</a:t>
              </a:r>
              <a:endParaRPr lang="en-US" sz="1400" dirty="0">
                <a:latin typeface="Gill Sans MT (Body)"/>
              </a:endParaRPr>
            </a:p>
          </p:txBody>
        </p:sp>
        <p:sp>
          <p:nvSpPr>
            <p:cNvPr id="6" name="Rectangle: Rounded Corners 5">
              <a:extLst>
                <a:ext uri="{FF2B5EF4-FFF2-40B4-BE49-F238E27FC236}">
                  <a16:creationId xmlns:a16="http://schemas.microsoft.com/office/drawing/2014/main" id="{4A592666-AB19-4407-F419-9C3DAE1B8763}"/>
                </a:ext>
              </a:extLst>
            </p:cNvPr>
            <p:cNvSpPr/>
            <p:nvPr/>
          </p:nvSpPr>
          <p:spPr>
            <a:xfrm>
              <a:off x="1242397" y="3866989"/>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endParaRPr lang="en-US" sz="1400" dirty="0">
                <a:latin typeface="Gill Sans MT (Body)"/>
              </a:endParaRPr>
            </a:p>
          </p:txBody>
        </p:sp>
        <p:cxnSp>
          <p:nvCxnSpPr>
            <p:cNvPr id="9" name="Straight Arrow Connector 8">
              <a:extLst>
                <a:ext uri="{FF2B5EF4-FFF2-40B4-BE49-F238E27FC236}">
                  <a16:creationId xmlns:a16="http://schemas.microsoft.com/office/drawing/2014/main" id="{E0E119B3-17AF-A21E-EDF2-792CCA0992CE}"/>
                </a:ext>
              </a:extLst>
            </p:cNvPr>
            <p:cNvCxnSpPr>
              <a:cxnSpLocks/>
              <a:endCxn id="6" idx="0"/>
            </p:cNvCxnSpPr>
            <p:nvPr/>
          </p:nvCxnSpPr>
          <p:spPr>
            <a:xfrm>
              <a:off x="820745" y="3074331"/>
              <a:ext cx="849578" cy="792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50EE2FD-0ECE-DEA8-A471-E2C8AE80B1FE}"/>
                </a:ext>
              </a:extLst>
            </p:cNvPr>
            <p:cNvSpPr txBox="1"/>
            <p:nvPr/>
          </p:nvSpPr>
          <p:spPr>
            <a:xfrm flipH="1">
              <a:off x="-165571" y="3268757"/>
              <a:ext cx="1540071" cy="461665"/>
            </a:xfrm>
            <a:prstGeom prst="rect">
              <a:avLst/>
            </a:prstGeom>
            <a:noFill/>
          </p:spPr>
          <p:txBody>
            <a:bodyPr wrap="square">
              <a:spAutoFit/>
            </a:bodyPr>
            <a:lstStyle/>
            <a:p>
              <a:pPr algn="ctr"/>
              <a:r>
                <a:rPr lang="en-US" sz="1200" dirty="0"/>
                <a:t>Automative manufacturing</a:t>
              </a:r>
            </a:p>
          </p:txBody>
        </p:sp>
        <p:sp>
          <p:nvSpPr>
            <p:cNvPr id="15" name="TextBox 14">
              <a:extLst>
                <a:ext uri="{FF2B5EF4-FFF2-40B4-BE49-F238E27FC236}">
                  <a16:creationId xmlns:a16="http://schemas.microsoft.com/office/drawing/2014/main" id="{C5713402-DA22-248B-7759-C5998C1675BD}"/>
                </a:ext>
              </a:extLst>
            </p:cNvPr>
            <p:cNvSpPr txBox="1"/>
            <p:nvPr/>
          </p:nvSpPr>
          <p:spPr>
            <a:xfrm flipH="1">
              <a:off x="1901152" y="3361089"/>
              <a:ext cx="1540071" cy="276999"/>
            </a:xfrm>
            <a:prstGeom prst="rect">
              <a:avLst/>
            </a:prstGeom>
            <a:noFill/>
          </p:spPr>
          <p:txBody>
            <a:bodyPr wrap="square">
              <a:spAutoFit/>
            </a:bodyPr>
            <a:lstStyle/>
            <a:p>
              <a:pPr algn="ctr"/>
              <a:r>
                <a:rPr lang="en-US" sz="1200" dirty="0"/>
                <a:t>EV technology</a:t>
              </a:r>
            </a:p>
          </p:txBody>
        </p:sp>
        <p:cxnSp>
          <p:nvCxnSpPr>
            <p:cNvPr id="17" name="Straight Arrow Connector 16">
              <a:extLst>
                <a:ext uri="{FF2B5EF4-FFF2-40B4-BE49-F238E27FC236}">
                  <a16:creationId xmlns:a16="http://schemas.microsoft.com/office/drawing/2014/main" id="{EB9B3770-BE91-79C0-DD80-FC1BC55E3266}"/>
                </a:ext>
              </a:extLst>
            </p:cNvPr>
            <p:cNvCxnSpPr>
              <a:cxnSpLocks/>
              <a:stCxn id="3" idx="2"/>
              <a:endCxn id="6" idx="0"/>
            </p:cNvCxnSpPr>
            <p:nvPr/>
          </p:nvCxnSpPr>
          <p:spPr>
            <a:xfrm flipH="1">
              <a:off x="1670323" y="3063329"/>
              <a:ext cx="719113" cy="803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40683BA7-C9F7-CB89-CE07-4DF522E69C6D}"/>
                </a:ext>
              </a:extLst>
            </p:cNvPr>
            <p:cNvSpPr txBox="1"/>
            <p:nvPr/>
          </p:nvSpPr>
          <p:spPr>
            <a:xfrm flipH="1">
              <a:off x="900287" y="4400301"/>
              <a:ext cx="1540071" cy="276999"/>
            </a:xfrm>
            <a:prstGeom prst="rect">
              <a:avLst/>
            </a:prstGeom>
            <a:noFill/>
          </p:spPr>
          <p:txBody>
            <a:bodyPr wrap="square">
              <a:spAutoFit/>
            </a:bodyPr>
            <a:lstStyle/>
            <a:p>
              <a:pPr algn="ctr"/>
              <a:r>
                <a:rPr lang="en-US" sz="1200" dirty="0"/>
                <a:t>Toyota RAV4 EV</a:t>
              </a:r>
            </a:p>
          </p:txBody>
        </p:sp>
        <p:sp>
          <p:nvSpPr>
            <p:cNvPr id="41" name="TextBox 40">
              <a:extLst>
                <a:ext uri="{FF2B5EF4-FFF2-40B4-BE49-F238E27FC236}">
                  <a16:creationId xmlns:a16="http://schemas.microsoft.com/office/drawing/2014/main" id="{84F75745-DE7D-3BEA-04A7-EADEBA1CA9BD}"/>
                </a:ext>
              </a:extLst>
            </p:cNvPr>
            <p:cNvSpPr txBox="1"/>
            <p:nvPr/>
          </p:nvSpPr>
          <p:spPr>
            <a:xfrm>
              <a:off x="652807" y="2169243"/>
              <a:ext cx="2849656" cy="369332"/>
            </a:xfrm>
            <a:prstGeom prst="rect">
              <a:avLst/>
            </a:prstGeom>
            <a:noFill/>
          </p:spPr>
          <p:txBody>
            <a:bodyPr wrap="square">
              <a:spAutoFit/>
            </a:bodyPr>
            <a:lstStyle/>
            <a:p>
              <a:pPr marL="324000" lvl="1" indent="0">
                <a:buNone/>
              </a:pPr>
              <a:r>
                <a:rPr lang="en-US" dirty="0"/>
                <a:t>Automotive</a:t>
              </a:r>
            </a:p>
          </p:txBody>
        </p:sp>
      </p:grpSp>
      <p:grpSp>
        <p:nvGrpSpPr>
          <p:cNvPr id="21" name="Group 20">
            <a:extLst>
              <a:ext uri="{FF2B5EF4-FFF2-40B4-BE49-F238E27FC236}">
                <a16:creationId xmlns:a16="http://schemas.microsoft.com/office/drawing/2014/main" id="{D86FB13B-6020-E8CC-A737-43E19248336B}"/>
              </a:ext>
            </a:extLst>
          </p:cNvPr>
          <p:cNvGrpSpPr/>
          <p:nvPr/>
        </p:nvGrpSpPr>
        <p:grpSpPr>
          <a:xfrm>
            <a:off x="3045930" y="3847583"/>
            <a:ext cx="3590043" cy="2587638"/>
            <a:chOff x="3045930" y="3847583"/>
            <a:chExt cx="3590043" cy="2587638"/>
          </a:xfrm>
        </p:grpSpPr>
        <p:sp>
          <p:nvSpPr>
            <p:cNvPr id="24" name="Rectangle: Rounded Corners 23">
              <a:extLst>
                <a:ext uri="{FF2B5EF4-FFF2-40B4-BE49-F238E27FC236}">
                  <a16:creationId xmlns:a16="http://schemas.microsoft.com/office/drawing/2014/main" id="{0D6CD2C4-415D-6FE3-43F0-11A645DAFAEA}"/>
                </a:ext>
              </a:extLst>
            </p:cNvPr>
            <p:cNvSpPr/>
            <p:nvPr/>
          </p:nvSpPr>
          <p:spPr>
            <a:xfrm>
              <a:off x="3522575" y="4395283"/>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Sony</a:t>
              </a:r>
              <a:endParaRPr lang="en-US" sz="1400" dirty="0">
                <a:latin typeface="Gill Sans MT (Body)"/>
              </a:endParaRPr>
            </a:p>
          </p:txBody>
        </p:sp>
        <p:sp>
          <p:nvSpPr>
            <p:cNvPr id="25" name="Rectangle: Rounded Corners 24">
              <a:extLst>
                <a:ext uri="{FF2B5EF4-FFF2-40B4-BE49-F238E27FC236}">
                  <a16:creationId xmlns:a16="http://schemas.microsoft.com/office/drawing/2014/main" id="{B34F9F7B-CB0B-3058-7233-453FE485AE5F}"/>
                </a:ext>
              </a:extLst>
            </p:cNvPr>
            <p:cNvSpPr/>
            <p:nvPr/>
          </p:nvSpPr>
          <p:spPr>
            <a:xfrm>
              <a:off x="5095902" y="4384281"/>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t>Ericsson</a:t>
              </a:r>
              <a:endParaRPr lang="en-US" sz="1400" dirty="0">
                <a:latin typeface="Gill Sans MT (Body)"/>
              </a:endParaRPr>
            </a:p>
          </p:txBody>
        </p:sp>
        <p:sp>
          <p:nvSpPr>
            <p:cNvPr id="26" name="Rectangle: Rounded Corners 25">
              <a:extLst>
                <a:ext uri="{FF2B5EF4-FFF2-40B4-BE49-F238E27FC236}">
                  <a16:creationId xmlns:a16="http://schemas.microsoft.com/office/drawing/2014/main" id="{4259C614-E3D5-24FD-3C0A-7E9F5B8E6657}"/>
                </a:ext>
              </a:extLst>
            </p:cNvPr>
            <p:cNvSpPr/>
            <p:nvPr/>
          </p:nvSpPr>
          <p:spPr>
            <a:xfrm>
              <a:off x="4376789" y="5661754"/>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endParaRPr lang="en-US" sz="1400" dirty="0">
                <a:latin typeface="Gill Sans MT (Body)"/>
              </a:endParaRPr>
            </a:p>
          </p:txBody>
        </p:sp>
        <p:cxnSp>
          <p:nvCxnSpPr>
            <p:cNvPr id="27" name="Straight Arrow Connector 26">
              <a:extLst>
                <a:ext uri="{FF2B5EF4-FFF2-40B4-BE49-F238E27FC236}">
                  <a16:creationId xmlns:a16="http://schemas.microsoft.com/office/drawing/2014/main" id="{D30FD561-F330-7EC0-0563-6E1EB9602FBF}"/>
                </a:ext>
              </a:extLst>
            </p:cNvPr>
            <p:cNvCxnSpPr>
              <a:cxnSpLocks/>
              <a:endCxn id="26" idx="0"/>
            </p:cNvCxnSpPr>
            <p:nvPr/>
          </p:nvCxnSpPr>
          <p:spPr>
            <a:xfrm>
              <a:off x="3955137" y="4869096"/>
              <a:ext cx="849578" cy="792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51DDCFE8-B932-DBF0-F575-0C288EA559D6}"/>
                </a:ext>
              </a:extLst>
            </p:cNvPr>
            <p:cNvSpPr txBox="1"/>
            <p:nvPr/>
          </p:nvSpPr>
          <p:spPr>
            <a:xfrm flipH="1">
              <a:off x="3045930" y="5063390"/>
              <a:ext cx="1540071" cy="461665"/>
            </a:xfrm>
            <a:prstGeom prst="rect">
              <a:avLst/>
            </a:prstGeom>
            <a:noFill/>
          </p:spPr>
          <p:txBody>
            <a:bodyPr wrap="square">
              <a:spAutoFit/>
            </a:bodyPr>
            <a:lstStyle/>
            <a:p>
              <a:pPr algn="ctr"/>
              <a:r>
                <a:rPr lang="en-US" sz="1200" dirty="0"/>
                <a:t>Consumer </a:t>
              </a:r>
            </a:p>
            <a:p>
              <a:pPr algn="ctr"/>
              <a:r>
                <a:rPr lang="en-US" sz="1200" dirty="0"/>
                <a:t>electronics</a:t>
              </a:r>
            </a:p>
          </p:txBody>
        </p:sp>
        <p:sp>
          <p:nvSpPr>
            <p:cNvPr id="29" name="TextBox 28">
              <a:extLst>
                <a:ext uri="{FF2B5EF4-FFF2-40B4-BE49-F238E27FC236}">
                  <a16:creationId xmlns:a16="http://schemas.microsoft.com/office/drawing/2014/main" id="{2DC4BFB9-C690-AABC-D101-B004462FADBD}"/>
                </a:ext>
              </a:extLst>
            </p:cNvPr>
            <p:cNvSpPr txBox="1"/>
            <p:nvPr/>
          </p:nvSpPr>
          <p:spPr>
            <a:xfrm flipH="1">
              <a:off x="5095902" y="5192826"/>
              <a:ext cx="1540071" cy="276999"/>
            </a:xfrm>
            <a:prstGeom prst="rect">
              <a:avLst/>
            </a:prstGeom>
            <a:noFill/>
          </p:spPr>
          <p:txBody>
            <a:bodyPr wrap="square">
              <a:spAutoFit/>
            </a:bodyPr>
            <a:lstStyle/>
            <a:p>
              <a:pPr algn="ctr"/>
              <a:r>
                <a:rPr lang="en-US" sz="1200" dirty="0"/>
                <a:t>Telecommunications</a:t>
              </a:r>
            </a:p>
          </p:txBody>
        </p:sp>
        <p:cxnSp>
          <p:nvCxnSpPr>
            <p:cNvPr id="30" name="Straight Arrow Connector 29">
              <a:extLst>
                <a:ext uri="{FF2B5EF4-FFF2-40B4-BE49-F238E27FC236}">
                  <a16:creationId xmlns:a16="http://schemas.microsoft.com/office/drawing/2014/main" id="{0BE8D942-06AF-5BC9-6149-F44312ECF7B6}"/>
                </a:ext>
              </a:extLst>
            </p:cNvPr>
            <p:cNvCxnSpPr>
              <a:cxnSpLocks/>
              <a:stCxn id="25" idx="2"/>
              <a:endCxn id="26" idx="0"/>
            </p:cNvCxnSpPr>
            <p:nvPr/>
          </p:nvCxnSpPr>
          <p:spPr>
            <a:xfrm flipH="1">
              <a:off x="4804715" y="4858094"/>
              <a:ext cx="719113" cy="803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553BDC4F-99CC-956E-68AD-6F004456DA31}"/>
                </a:ext>
              </a:extLst>
            </p:cNvPr>
            <p:cNvSpPr txBox="1"/>
            <p:nvPr/>
          </p:nvSpPr>
          <p:spPr>
            <a:xfrm flipH="1">
              <a:off x="4034679" y="6158222"/>
              <a:ext cx="1540071" cy="276999"/>
            </a:xfrm>
            <a:prstGeom prst="rect">
              <a:avLst/>
            </a:prstGeom>
            <a:noFill/>
          </p:spPr>
          <p:txBody>
            <a:bodyPr wrap="square">
              <a:spAutoFit/>
            </a:bodyPr>
            <a:lstStyle/>
            <a:p>
              <a:pPr algn="ctr"/>
              <a:r>
                <a:rPr lang="en-US" sz="1200" dirty="0"/>
                <a:t>Mobile phone</a:t>
              </a:r>
            </a:p>
          </p:txBody>
        </p:sp>
        <p:sp>
          <p:nvSpPr>
            <p:cNvPr id="43" name="TextBox 42">
              <a:extLst>
                <a:ext uri="{FF2B5EF4-FFF2-40B4-BE49-F238E27FC236}">
                  <a16:creationId xmlns:a16="http://schemas.microsoft.com/office/drawing/2014/main" id="{6EED5494-3E20-A9BA-7ACC-4A46F795BE73}"/>
                </a:ext>
              </a:extLst>
            </p:cNvPr>
            <p:cNvSpPr txBox="1"/>
            <p:nvPr/>
          </p:nvSpPr>
          <p:spPr>
            <a:xfrm>
              <a:off x="3502463" y="3847583"/>
              <a:ext cx="2873262" cy="369332"/>
            </a:xfrm>
            <a:prstGeom prst="rect">
              <a:avLst/>
            </a:prstGeom>
            <a:noFill/>
          </p:spPr>
          <p:txBody>
            <a:bodyPr wrap="square">
              <a:spAutoFit/>
            </a:bodyPr>
            <a:lstStyle/>
            <a:p>
              <a:pPr marL="324000" lvl="1"/>
              <a:r>
                <a:rPr lang="en-US" dirty="0"/>
                <a:t>Telecommunication</a:t>
              </a:r>
            </a:p>
          </p:txBody>
        </p:sp>
      </p:grpSp>
      <p:sp>
        <p:nvSpPr>
          <p:cNvPr id="45" name="TextBox 44">
            <a:extLst>
              <a:ext uri="{FF2B5EF4-FFF2-40B4-BE49-F238E27FC236}">
                <a16:creationId xmlns:a16="http://schemas.microsoft.com/office/drawing/2014/main" id="{BB6D7F9C-6433-0BF6-B92F-823A8B742EC3}"/>
              </a:ext>
            </a:extLst>
          </p:cNvPr>
          <p:cNvSpPr txBox="1"/>
          <p:nvPr/>
        </p:nvSpPr>
        <p:spPr>
          <a:xfrm>
            <a:off x="6947975" y="2177857"/>
            <a:ext cx="2509096" cy="369332"/>
          </a:xfrm>
          <a:prstGeom prst="rect">
            <a:avLst/>
          </a:prstGeom>
          <a:noFill/>
        </p:spPr>
        <p:txBody>
          <a:bodyPr wrap="square">
            <a:spAutoFit/>
          </a:bodyPr>
          <a:lstStyle/>
          <a:p>
            <a:r>
              <a:rPr lang="en-US" dirty="0"/>
              <a:t>Healthcare</a:t>
            </a:r>
          </a:p>
        </p:txBody>
      </p:sp>
      <p:grpSp>
        <p:nvGrpSpPr>
          <p:cNvPr id="22" name="Group 21">
            <a:extLst>
              <a:ext uri="{FF2B5EF4-FFF2-40B4-BE49-F238E27FC236}">
                <a16:creationId xmlns:a16="http://schemas.microsoft.com/office/drawing/2014/main" id="{77C4CA55-8E06-69F0-9C58-B92C7667F694}"/>
              </a:ext>
            </a:extLst>
          </p:cNvPr>
          <p:cNvGrpSpPr/>
          <p:nvPr/>
        </p:nvGrpSpPr>
        <p:grpSpPr>
          <a:xfrm>
            <a:off x="9060726" y="3859337"/>
            <a:ext cx="3565077" cy="2942838"/>
            <a:chOff x="9060726" y="3859337"/>
            <a:chExt cx="3565077" cy="2942838"/>
          </a:xfrm>
        </p:grpSpPr>
        <p:sp>
          <p:nvSpPr>
            <p:cNvPr id="5" name="TextBox 4">
              <a:extLst>
                <a:ext uri="{FF2B5EF4-FFF2-40B4-BE49-F238E27FC236}">
                  <a16:creationId xmlns:a16="http://schemas.microsoft.com/office/drawing/2014/main" id="{3F39E6ED-4CAA-FF98-1B5B-C1AA1CE3B986}"/>
                </a:ext>
              </a:extLst>
            </p:cNvPr>
            <p:cNvSpPr txBox="1"/>
            <p:nvPr/>
          </p:nvSpPr>
          <p:spPr>
            <a:xfrm>
              <a:off x="10116707" y="3859337"/>
              <a:ext cx="2509096" cy="369332"/>
            </a:xfrm>
            <a:prstGeom prst="rect">
              <a:avLst/>
            </a:prstGeom>
            <a:noFill/>
          </p:spPr>
          <p:txBody>
            <a:bodyPr wrap="square">
              <a:spAutoFit/>
            </a:bodyPr>
            <a:lstStyle/>
            <a:p>
              <a:r>
                <a:rPr lang="en-US" dirty="0"/>
                <a:t>AI</a:t>
              </a:r>
            </a:p>
          </p:txBody>
        </p:sp>
        <p:sp>
          <p:nvSpPr>
            <p:cNvPr id="7" name="Rectangle: Rounded Corners 6">
              <a:extLst>
                <a:ext uri="{FF2B5EF4-FFF2-40B4-BE49-F238E27FC236}">
                  <a16:creationId xmlns:a16="http://schemas.microsoft.com/office/drawing/2014/main" id="{38D94B0D-1641-A7B0-4621-57DB64F49E3A}"/>
                </a:ext>
              </a:extLst>
            </p:cNvPr>
            <p:cNvSpPr/>
            <p:nvPr/>
          </p:nvSpPr>
          <p:spPr>
            <a:xfrm>
              <a:off x="9060726" y="4356061"/>
              <a:ext cx="986317"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rPr>
                <a:t>Microsoft</a:t>
              </a:r>
              <a:endParaRPr lang="en-US" sz="1400" dirty="0">
                <a:latin typeface="Gill Sans MT (Body)"/>
              </a:endParaRPr>
            </a:p>
          </p:txBody>
        </p:sp>
        <p:sp>
          <p:nvSpPr>
            <p:cNvPr id="11" name="Rectangle: Rounded Corners 10">
              <a:extLst>
                <a:ext uri="{FF2B5EF4-FFF2-40B4-BE49-F238E27FC236}">
                  <a16:creationId xmlns:a16="http://schemas.microsoft.com/office/drawing/2014/main" id="{48397FBD-912F-9463-91EA-884A40D2C93D}"/>
                </a:ext>
              </a:extLst>
            </p:cNvPr>
            <p:cNvSpPr/>
            <p:nvPr/>
          </p:nvSpPr>
          <p:spPr>
            <a:xfrm>
              <a:off x="10634054" y="4345059"/>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rPr>
                <a:t>OpenAI</a:t>
              </a:r>
              <a:endParaRPr lang="en-US" sz="1400" dirty="0">
                <a:latin typeface="Gill Sans MT (Body)"/>
              </a:endParaRPr>
            </a:p>
          </p:txBody>
        </p:sp>
        <p:sp>
          <p:nvSpPr>
            <p:cNvPr id="12" name="Rectangle: Rounded Corners 11">
              <a:extLst>
                <a:ext uri="{FF2B5EF4-FFF2-40B4-BE49-F238E27FC236}">
                  <a16:creationId xmlns:a16="http://schemas.microsoft.com/office/drawing/2014/main" id="{4933740A-D208-151C-2388-3AD687390869}"/>
                </a:ext>
              </a:extLst>
            </p:cNvPr>
            <p:cNvSpPr/>
            <p:nvPr/>
          </p:nvSpPr>
          <p:spPr>
            <a:xfrm>
              <a:off x="9914941" y="5622532"/>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endParaRPr lang="en-US" sz="1400" dirty="0">
                <a:latin typeface="Gill Sans MT (Body)"/>
              </a:endParaRPr>
            </a:p>
          </p:txBody>
        </p:sp>
        <p:cxnSp>
          <p:nvCxnSpPr>
            <p:cNvPr id="13" name="Straight Arrow Connector 12">
              <a:extLst>
                <a:ext uri="{FF2B5EF4-FFF2-40B4-BE49-F238E27FC236}">
                  <a16:creationId xmlns:a16="http://schemas.microsoft.com/office/drawing/2014/main" id="{EA4637FE-0B2B-B799-31D0-D51709D431DF}"/>
                </a:ext>
              </a:extLst>
            </p:cNvPr>
            <p:cNvCxnSpPr>
              <a:cxnSpLocks/>
              <a:endCxn id="12" idx="0"/>
            </p:cNvCxnSpPr>
            <p:nvPr/>
          </p:nvCxnSpPr>
          <p:spPr>
            <a:xfrm>
              <a:off x="9493289" y="4829874"/>
              <a:ext cx="849578" cy="792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6E1CF18-1315-C4F7-828C-57CC3CD2B4E1}"/>
                </a:ext>
              </a:extLst>
            </p:cNvPr>
            <p:cNvSpPr txBox="1"/>
            <p:nvPr/>
          </p:nvSpPr>
          <p:spPr>
            <a:xfrm flipH="1">
              <a:off x="10385923" y="5108626"/>
              <a:ext cx="1540071" cy="276999"/>
            </a:xfrm>
            <a:prstGeom prst="rect">
              <a:avLst/>
            </a:prstGeom>
            <a:noFill/>
          </p:spPr>
          <p:txBody>
            <a:bodyPr wrap="square">
              <a:spAutoFit/>
            </a:bodyPr>
            <a:lstStyle/>
            <a:p>
              <a:pPr algn="ctr"/>
              <a:r>
                <a:rPr lang="en-US" sz="1200" dirty="0"/>
                <a:t>AI expertise</a:t>
              </a:r>
            </a:p>
          </p:txBody>
        </p:sp>
        <p:cxnSp>
          <p:nvCxnSpPr>
            <p:cNvPr id="16" name="Straight Arrow Connector 15">
              <a:extLst>
                <a:ext uri="{FF2B5EF4-FFF2-40B4-BE49-F238E27FC236}">
                  <a16:creationId xmlns:a16="http://schemas.microsoft.com/office/drawing/2014/main" id="{8DA1C508-BC86-7317-7946-1380F3C5A163}"/>
                </a:ext>
              </a:extLst>
            </p:cNvPr>
            <p:cNvCxnSpPr>
              <a:cxnSpLocks/>
              <a:stCxn id="11" idx="2"/>
              <a:endCxn id="12" idx="0"/>
            </p:cNvCxnSpPr>
            <p:nvPr/>
          </p:nvCxnSpPr>
          <p:spPr>
            <a:xfrm flipH="1">
              <a:off x="10342867" y="4818872"/>
              <a:ext cx="719113" cy="8036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B2A8061E-EE8C-2839-C2EE-4310558013C5}"/>
                </a:ext>
              </a:extLst>
            </p:cNvPr>
            <p:cNvSpPr txBox="1"/>
            <p:nvPr/>
          </p:nvSpPr>
          <p:spPr>
            <a:xfrm flipH="1">
              <a:off x="9572831" y="6155844"/>
              <a:ext cx="1540071" cy="646331"/>
            </a:xfrm>
            <a:prstGeom prst="rect">
              <a:avLst/>
            </a:prstGeom>
            <a:noFill/>
          </p:spPr>
          <p:txBody>
            <a:bodyPr wrap="square">
              <a:spAutoFit/>
            </a:bodyPr>
            <a:lstStyle/>
            <a:p>
              <a:pPr algn="ctr"/>
              <a:r>
                <a:rPr lang="en-US" sz="1200" dirty="0"/>
                <a:t>Azure AI models for Microsoft’s customers</a:t>
              </a:r>
            </a:p>
          </p:txBody>
        </p:sp>
      </p:grpSp>
      <p:sp>
        <p:nvSpPr>
          <p:cNvPr id="19" name="TextBox 18">
            <a:extLst>
              <a:ext uri="{FF2B5EF4-FFF2-40B4-BE49-F238E27FC236}">
                <a16:creationId xmlns:a16="http://schemas.microsoft.com/office/drawing/2014/main" id="{2F7F76ED-93E8-A080-9CAF-F3DDDBFBBE37}"/>
              </a:ext>
            </a:extLst>
          </p:cNvPr>
          <p:cNvSpPr txBox="1"/>
          <p:nvPr/>
        </p:nvSpPr>
        <p:spPr>
          <a:xfrm flipH="1">
            <a:off x="8555462" y="5030136"/>
            <a:ext cx="1540071" cy="461665"/>
          </a:xfrm>
          <a:prstGeom prst="rect">
            <a:avLst/>
          </a:prstGeom>
          <a:noFill/>
        </p:spPr>
        <p:txBody>
          <a:bodyPr wrap="square">
            <a:spAutoFit/>
          </a:bodyPr>
          <a:lstStyle/>
          <a:p>
            <a:pPr algn="ctr"/>
            <a:r>
              <a:rPr lang="en-US" sz="1200" dirty="0"/>
              <a:t>$$ &amp; Azure </a:t>
            </a:r>
          </a:p>
          <a:p>
            <a:pPr algn="ctr"/>
            <a:r>
              <a:rPr lang="en-US" sz="1200" dirty="0"/>
              <a:t>cloud infrastructure</a:t>
            </a:r>
          </a:p>
        </p:txBody>
      </p:sp>
    </p:spTree>
    <p:extLst>
      <p:ext uri="{BB962C8B-B14F-4D97-AF65-F5344CB8AC3E}">
        <p14:creationId xmlns:p14="http://schemas.microsoft.com/office/powerpoint/2010/main" val="417427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1" grpId="0" animBg="1"/>
      <p:bldP spid="32" grpId="0" animBg="1"/>
      <p:bldP spid="33" grpId="0" animBg="1"/>
      <p:bldP spid="39" grpId="0"/>
      <p:bldP spid="45"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B60F3-B49C-2A9A-4CA4-2718F4A8023D}"/>
              </a:ext>
            </a:extLst>
          </p:cNvPr>
          <p:cNvSpPr>
            <a:spLocks noGrp="1"/>
          </p:cNvSpPr>
          <p:nvPr>
            <p:ph type="title"/>
          </p:nvPr>
        </p:nvSpPr>
        <p:spPr/>
        <p:txBody>
          <a:bodyPr/>
          <a:lstStyle/>
          <a:p>
            <a:r>
              <a:rPr lang="en-US" dirty="0"/>
              <a:t>Joint Venture – double-edged sword</a:t>
            </a:r>
          </a:p>
        </p:txBody>
      </p:sp>
      <p:sp>
        <p:nvSpPr>
          <p:cNvPr id="3" name="Content Placeholder 2">
            <a:extLst>
              <a:ext uri="{FF2B5EF4-FFF2-40B4-BE49-F238E27FC236}">
                <a16:creationId xmlns:a16="http://schemas.microsoft.com/office/drawing/2014/main" id="{406CADB3-4AEB-6D7E-FEF5-18EAD9D65AAD}"/>
              </a:ext>
            </a:extLst>
          </p:cNvPr>
          <p:cNvSpPr>
            <a:spLocks noGrp="1"/>
          </p:cNvSpPr>
          <p:nvPr>
            <p:ph idx="1"/>
          </p:nvPr>
        </p:nvSpPr>
        <p:spPr>
          <a:xfrm>
            <a:off x="581192" y="1944005"/>
            <a:ext cx="5145397" cy="4211837"/>
          </a:xfrm>
        </p:spPr>
        <p:txBody>
          <a:bodyPr>
            <a:normAutofit/>
          </a:bodyPr>
          <a:lstStyle/>
          <a:p>
            <a:r>
              <a:rPr lang="en-US" sz="2000" b="1" dirty="0"/>
              <a:t>Benefits</a:t>
            </a:r>
          </a:p>
          <a:p>
            <a:pPr lvl="1">
              <a:buFont typeface="Wingdings 2" panose="05020102010507070707" pitchFamily="18" charset="2"/>
              <a:buChar char=""/>
            </a:pPr>
            <a:r>
              <a:rPr lang="en-US" sz="1800" dirty="0"/>
              <a:t>Quick access to </a:t>
            </a:r>
            <a:r>
              <a:rPr lang="en-GB" sz="1800" dirty="0"/>
              <a:t>greater </a:t>
            </a:r>
            <a:r>
              <a:rPr lang="en-US" sz="1800" dirty="0"/>
              <a:t>/ unique resources without paying (much) </a:t>
            </a:r>
          </a:p>
          <a:p>
            <a:pPr lvl="1">
              <a:buFont typeface="Wingdings 2" panose="05020102010507070707" pitchFamily="18" charset="2"/>
              <a:buChar char=""/>
            </a:pPr>
            <a:r>
              <a:rPr lang="en-US" sz="1800" dirty="0"/>
              <a:t>Costs and risks sharing </a:t>
            </a:r>
          </a:p>
          <a:p>
            <a:pPr lvl="1">
              <a:buFont typeface="Wingdings 2" panose="05020102010507070707" pitchFamily="18" charset="2"/>
              <a:buChar char=""/>
            </a:pPr>
            <a:r>
              <a:rPr lang="en-US" sz="1800" dirty="0"/>
              <a:t>Risk separation from existing businesses</a:t>
            </a:r>
          </a:p>
          <a:p>
            <a:pPr lvl="1">
              <a:buFont typeface="Wingdings 2" panose="05020102010507070707" pitchFamily="18" charset="2"/>
              <a:buChar char=""/>
            </a:pPr>
            <a:r>
              <a:rPr lang="en-US" sz="1800" dirty="0"/>
              <a:t>Joint control over business </a:t>
            </a:r>
          </a:p>
          <a:p>
            <a:pPr lvl="1">
              <a:buFont typeface="Wingdings 2" panose="05020102010507070707" pitchFamily="18" charset="2"/>
              <a:buChar char=""/>
            </a:pPr>
            <a:r>
              <a:rPr lang="en-US" sz="1800" dirty="0"/>
              <a:t>Long-term partnership &amp; substantial commitment</a:t>
            </a:r>
          </a:p>
        </p:txBody>
      </p:sp>
      <p:sp>
        <p:nvSpPr>
          <p:cNvPr id="5" name="Content Placeholder 2">
            <a:extLst>
              <a:ext uri="{FF2B5EF4-FFF2-40B4-BE49-F238E27FC236}">
                <a16:creationId xmlns:a16="http://schemas.microsoft.com/office/drawing/2014/main" id="{257A5956-2B83-5B82-EED5-9C8EA69A5CED}"/>
              </a:ext>
            </a:extLst>
          </p:cNvPr>
          <p:cNvSpPr txBox="1">
            <a:spLocks/>
          </p:cNvSpPr>
          <p:nvPr/>
        </p:nvSpPr>
        <p:spPr>
          <a:xfrm>
            <a:off x="6274805" y="2557633"/>
            <a:ext cx="5568429" cy="3178547"/>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2000" b="1" dirty="0"/>
              <a:t>Drawbacks</a:t>
            </a:r>
          </a:p>
          <a:p>
            <a:pPr lvl="1">
              <a:buFontTx/>
              <a:buChar char="×"/>
            </a:pPr>
            <a:r>
              <a:rPr lang="en-US" sz="1800" dirty="0">
                <a:latin typeface="Gill Sans MT (Body)"/>
                <a:ea typeface="SimSun" panose="02010600030101010101" pitchFamily="2" charset="-122"/>
                <a:cs typeface="Times New Roman" panose="02020603050405020304" pitchFamily="18" charset="0"/>
              </a:rPr>
              <a:t>Relinquishing a degree of control</a:t>
            </a:r>
          </a:p>
          <a:p>
            <a:pPr lvl="1">
              <a:buFontTx/>
              <a:buChar char="×"/>
            </a:pPr>
            <a:r>
              <a:rPr lang="en-US" sz="1800" dirty="0">
                <a:latin typeface="Gill Sans MT (Body)"/>
                <a:ea typeface="SimSun" panose="02010600030101010101" pitchFamily="2" charset="-122"/>
                <a:cs typeface="Times New Roman" panose="02020603050405020304" pitchFamily="18" charset="0"/>
              </a:rPr>
              <a:t>Delay in decision making</a:t>
            </a:r>
            <a:endParaRPr lang="en-GB" sz="1800" dirty="0">
              <a:latin typeface="Gill Sans MT (Body)"/>
              <a:ea typeface="SimSun" panose="02010600030101010101" pitchFamily="2" charset="-122"/>
              <a:cs typeface="Times New Roman" panose="02020603050405020304" pitchFamily="18" charset="0"/>
            </a:endParaRPr>
          </a:p>
          <a:p>
            <a:pPr lvl="1">
              <a:buFontTx/>
              <a:buChar char="×"/>
            </a:pPr>
            <a:r>
              <a:rPr lang="en-GB" sz="1800" dirty="0">
                <a:latin typeface="Gill Sans MT (Body)"/>
                <a:ea typeface="SimSun" panose="02010600030101010101" pitchFamily="2" charset="-122"/>
                <a:cs typeface="Times New Roman" panose="02020603050405020304" pitchFamily="18" charset="0"/>
              </a:rPr>
              <a:t>Limiting flexibility &amp; ability to pursue outside opportunities </a:t>
            </a:r>
            <a:endParaRPr lang="en-US" sz="1800" dirty="0">
              <a:latin typeface="Gill Sans MT (Body)"/>
              <a:ea typeface="SimSun" panose="02010600030101010101" pitchFamily="2" charset="-122"/>
              <a:cs typeface="Times New Roman" panose="02020603050405020304" pitchFamily="18" charset="0"/>
            </a:endParaRPr>
          </a:p>
          <a:p>
            <a:pPr lvl="1">
              <a:buFontTx/>
              <a:buChar char="×"/>
            </a:pPr>
            <a:r>
              <a:rPr lang="en-GB" sz="1800" dirty="0">
                <a:latin typeface="Gill Sans MT (Body)"/>
                <a:ea typeface="SimSun" panose="02010600030101010101" pitchFamily="2" charset="-122"/>
                <a:cs typeface="Times New Roman" panose="02020603050405020304" pitchFamily="18" charset="0"/>
              </a:rPr>
              <a:t>Dissatisfaction &amp; conflicts</a:t>
            </a:r>
          </a:p>
          <a:p>
            <a:pPr lvl="1">
              <a:buFontTx/>
              <a:buChar char="×"/>
            </a:pPr>
            <a:r>
              <a:rPr lang="en-US" sz="1800" b="1" dirty="0">
                <a:latin typeface="Gill Sans MT (Body)"/>
                <a:ea typeface="SimSun" panose="02010600030101010101" pitchFamily="2" charset="-122"/>
                <a:cs typeface="Times New Roman" panose="02020603050405020304" pitchFamily="18" charset="0"/>
              </a:rPr>
              <a:t>Breakdown </a:t>
            </a:r>
            <a:r>
              <a:rPr lang="en-GB" sz="1800" b="1" dirty="0">
                <a:latin typeface="Gill Sans MT (Body)"/>
              </a:rPr>
              <a:t>/ Divorce </a:t>
            </a:r>
            <a:r>
              <a:rPr lang="en-US" sz="1800" dirty="0">
                <a:latin typeface="Gill Sans MT (Body)"/>
              </a:rPr>
              <a:t>–</a:t>
            </a:r>
            <a:r>
              <a:rPr lang="en-GB" sz="1800" dirty="0">
                <a:latin typeface="Gill Sans MT (Body)"/>
              </a:rPr>
              <a:t> difficult,</a:t>
            </a:r>
            <a:r>
              <a:rPr lang="en-US" sz="1800" dirty="0">
                <a:latin typeface="Gill Sans MT (Body)"/>
              </a:rPr>
              <a:t> stressful and potentially costly </a:t>
            </a:r>
            <a:r>
              <a:rPr lang="en-GB" sz="1800" dirty="0">
                <a:latin typeface="Gill Sans MT (Body)"/>
              </a:rPr>
              <a:t>exit </a:t>
            </a:r>
            <a:r>
              <a:rPr lang="en-US" sz="1800" dirty="0">
                <a:latin typeface="Gill Sans MT (Body)"/>
              </a:rPr>
              <a:t>process! </a:t>
            </a:r>
          </a:p>
        </p:txBody>
      </p:sp>
      <p:sp>
        <p:nvSpPr>
          <p:cNvPr id="4" name="Slide Number Placeholder 3">
            <a:extLst>
              <a:ext uri="{FF2B5EF4-FFF2-40B4-BE49-F238E27FC236}">
                <a16:creationId xmlns:a16="http://schemas.microsoft.com/office/drawing/2014/main" id="{4EC6F484-5D66-DF5C-5CC8-C5A26A5EF86A}"/>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5</a:t>
            </a:fld>
            <a:endParaRPr lang="en-US" dirty="0"/>
          </a:p>
        </p:txBody>
      </p:sp>
    </p:spTree>
    <p:extLst>
      <p:ext uri="{BB962C8B-B14F-4D97-AF65-F5344CB8AC3E}">
        <p14:creationId xmlns:p14="http://schemas.microsoft.com/office/powerpoint/2010/main" val="432059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D8DB-6F33-3394-BDE7-63DA6FC5B581}"/>
              </a:ext>
            </a:extLst>
          </p:cNvPr>
          <p:cNvSpPr>
            <a:spLocks noGrp="1"/>
          </p:cNvSpPr>
          <p:nvPr>
            <p:ph type="title"/>
          </p:nvPr>
        </p:nvSpPr>
        <p:spPr/>
        <p:txBody>
          <a:bodyPr>
            <a:normAutofit fontScale="90000"/>
          </a:bodyPr>
          <a:lstStyle/>
          <a:p>
            <a:pPr algn="ctr"/>
            <a:r>
              <a:rPr lang="en-US" dirty="0"/>
              <a:t>AI or data-driven ventures –</a:t>
            </a:r>
            <a:br>
              <a:rPr lang="en-US" dirty="0"/>
            </a:br>
            <a:r>
              <a:rPr lang="en-US" dirty="0"/>
              <a:t>JV or NOT?</a:t>
            </a:r>
            <a:br>
              <a:rPr lang="en-US" dirty="0"/>
            </a:br>
            <a:endParaRPr lang="en-US" dirty="0"/>
          </a:p>
        </p:txBody>
      </p:sp>
      <p:sp>
        <p:nvSpPr>
          <p:cNvPr id="4" name="Slide Number Placeholder 3">
            <a:extLst>
              <a:ext uri="{FF2B5EF4-FFF2-40B4-BE49-F238E27FC236}">
                <a16:creationId xmlns:a16="http://schemas.microsoft.com/office/drawing/2014/main" id="{DA1B1932-DB63-8A6C-CE0A-96B6DF1EFE88}"/>
              </a:ext>
            </a:extLst>
          </p:cNvPr>
          <p:cNvSpPr>
            <a:spLocks noGrp="1"/>
          </p:cNvSpPr>
          <p:nvPr>
            <p:ph type="sldNum" sz="quarter" idx="12"/>
          </p:nvPr>
        </p:nvSpPr>
        <p:spPr/>
        <p:txBody>
          <a:bodyPr/>
          <a:lstStyle/>
          <a:p>
            <a:fld id="{1EB96219-86C8-47C4-9E3B-7C63BA5BBD26}" type="slidenum">
              <a:rPr lang="en-US" smtClean="0"/>
              <a:t>6</a:t>
            </a:fld>
            <a:endParaRPr lang="en-US"/>
          </a:p>
        </p:txBody>
      </p:sp>
    </p:spTree>
    <p:extLst>
      <p:ext uri="{BB962C8B-B14F-4D97-AF65-F5344CB8AC3E}">
        <p14:creationId xmlns:p14="http://schemas.microsoft.com/office/powerpoint/2010/main" val="958038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24E52-F373-88E2-50B2-7BB6C052D011}"/>
              </a:ext>
            </a:extLst>
          </p:cNvPr>
          <p:cNvSpPr>
            <a:spLocks noGrp="1"/>
          </p:cNvSpPr>
          <p:nvPr>
            <p:ph type="title"/>
          </p:nvPr>
        </p:nvSpPr>
        <p:spPr/>
        <p:txBody>
          <a:bodyPr/>
          <a:lstStyle/>
          <a:p>
            <a:r>
              <a:rPr lang="en-US" dirty="0"/>
              <a:t>Case Study ONE – Logistics Platform / Data</a:t>
            </a:r>
          </a:p>
        </p:txBody>
      </p:sp>
      <p:sp>
        <p:nvSpPr>
          <p:cNvPr id="4" name="Slide Number Placeholder 3">
            <a:extLst>
              <a:ext uri="{FF2B5EF4-FFF2-40B4-BE49-F238E27FC236}">
                <a16:creationId xmlns:a16="http://schemas.microsoft.com/office/drawing/2014/main" id="{8ABC7B2F-499D-3F16-13ED-A1F60298E986}"/>
              </a:ext>
            </a:extLst>
          </p:cNvPr>
          <p:cNvSpPr>
            <a:spLocks noGrp="1"/>
          </p:cNvSpPr>
          <p:nvPr>
            <p:ph type="sldNum" sz="quarter" idx="4294967295"/>
          </p:nvPr>
        </p:nvSpPr>
        <p:spPr>
          <a:xfrm>
            <a:off x="10558300" y="5956137"/>
            <a:ext cx="1052508" cy="365125"/>
          </a:xfrm>
        </p:spPr>
        <p:txBody>
          <a:bodyPr/>
          <a:lstStyle/>
          <a:p>
            <a:fld id="{09CC46EE-9E9B-4C10-9DF4-FA5CD67C2360}" type="slidenum">
              <a:rPr lang="en-US" smtClean="0"/>
              <a:pPr/>
              <a:t>7</a:t>
            </a:fld>
            <a:endParaRPr lang="en-US" dirty="0"/>
          </a:p>
        </p:txBody>
      </p:sp>
      <p:sp>
        <p:nvSpPr>
          <p:cNvPr id="7" name="Rectangle: Rounded Corners 6">
            <a:extLst>
              <a:ext uri="{FF2B5EF4-FFF2-40B4-BE49-F238E27FC236}">
                <a16:creationId xmlns:a16="http://schemas.microsoft.com/office/drawing/2014/main" id="{F11BDF85-BE8D-84F9-D856-8721E6D1E434}"/>
              </a:ext>
            </a:extLst>
          </p:cNvPr>
          <p:cNvSpPr/>
          <p:nvPr/>
        </p:nvSpPr>
        <p:spPr>
          <a:xfrm>
            <a:off x="1023976" y="4154634"/>
            <a:ext cx="1197120" cy="52466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a:effectLst/>
                <a:latin typeface="Gill Sans MT (Body)"/>
                <a:ea typeface="SimSun" panose="02010600030101010101" pitchFamily="2" charset="-122"/>
                <a:cs typeface="Times New Roman" panose="02020603050405020304" pitchFamily="18" charset="0"/>
              </a:rPr>
              <a:t>Proprietary </a:t>
            </a:r>
          </a:p>
          <a:p>
            <a:pPr algn="ctr"/>
            <a:r>
              <a:rPr lang="en-US" sz="1600" dirty="0">
                <a:effectLst/>
                <a:latin typeface="Gill Sans MT (Body)"/>
                <a:ea typeface="SimSun" panose="02010600030101010101" pitchFamily="2" charset="-122"/>
                <a:cs typeface="Times New Roman" panose="02020603050405020304" pitchFamily="18" charset="0"/>
              </a:rPr>
              <a:t>platform </a:t>
            </a:r>
            <a:endParaRPr lang="en-US" sz="1600" dirty="0">
              <a:latin typeface="Gill Sans MT (Body)"/>
              <a:ea typeface="SimSun" panose="02010600030101010101" pitchFamily="2" charset="-122"/>
              <a:cs typeface="Times New Roman" panose="02020603050405020304" pitchFamily="18" charset="0"/>
            </a:endParaRPr>
          </a:p>
        </p:txBody>
      </p:sp>
      <p:sp>
        <p:nvSpPr>
          <p:cNvPr id="8" name="Rectangle: Rounded Corners 7">
            <a:extLst>
              <a:ext uri="{FF2B5EF4-FFF2-40B4-BE49-F238E27FC236}">
                <a16:creationId xmlns:a16="http://schemas.microsoft.com/office/drawing/2014/main" id="{B3018417-60DF-B05A-B980-9D809CA0DE70}"/>
              </a:ext>
            </a:extLst>
          </p:cNvPr>
          <p:cNvSpPr/>
          <p:nvPr/>
        </p:nvSpPr>
        <p:spPr>
          <a:xfrm>
            <a:off x="6096000" y="2877024"/>
            <a:ext cx="2230086" cy="93914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effectLst/>
                <a:latin typeface="Gill Sans MT (Body)"/>
                <a:ea typeface="SimSun" panose="02010600030101010101" pitchFamily="2" charset="-122"/>
                <a:cs typeface="Times New Roman" panose="02020603050405020304" pitchFamily="18" charset="0"/>
              </a:rPr>
              <a:t>Transitioned its business into logistics</a:t>
            </a:r>
            <a:r>
              <a:rPr lang="en-GB" sz="1600" dirty="0">
                <a:effectLst/>
                <a:latin typeface="Gill Sans MT (Body)"/>
                <a:ea typeface="SimSun" panose="02010600030101010101" pitchFamily="2" charset="-122"/>
                <a:cs typeface="Times New Roman" panose="02020603050405020304" pitchFamily="18" charset="0"/>
              </a:rPr>
              <a:t> (cold chain)</a:t>
            </a:r>
            <a:endParaRPr lang="en-US" sz="1600" dirty="0">
              <a:latin typeface="Gill Sans MT (Body)"/>
            </a:endParaRPr>
          </a:p>
        </p:txBody>
      </p:sp>
      <p:sp>
        <p:nvSpPr>
          <p:cNvPr id="9" name="Rectangle: Rounded Corners 8">
            <a:extLst>
              <a:ext uri="{FF2B5EF4-FFF2-40B4-BE49-F238E27FC236}">
                <a16:creationId xmlns:a16="http://schemas.microsoft.com/office/drawing/2014/main" id="{09F9CD35-4D54-400C-7498-08EDC4F86F02}"/>
              </a:ext>
            </a:extLst>
          </p:cNvPr>
          <p:cNvSpPr/>
          <p:nvPr/>
        </p:nvSpPr>
        <p:spPr>
          <a:xfrm>
            <a:off x="8799110" y="2070252"/>
            <a:ext cx="2285443" cy="430776"/>
          </a:xfrm>
          <a:prstGeom prst="roundRect">
            <a:avLst/>
          </a:prstGeom>
          <a:solidFill>
            <a:schemeClr val="bg1"/>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effectLst/>
                <a:latin typeface="Gill Sans MT (Body)"/>
                <a:ea typeface="SimSun" panose="02010600030101010101" pitchFamily="2" charset="-122"/>
                <a:cs typeface="Times New Roman" panose="02020603050405020304" pitchFamily="18" charset="0"/>
              </a:rPr>
              <a:t>PRC-based</a:t>
            </a:r>
            <a:endParaRPr lang="en-US" sz="1400" dirty="0">
              <a:latin typeface="Gill Sans MT (Body)"/>
            </a:endParaRPr>
          </a:p>
        </p:txBody>
      </p:sp>
      <p:sp>
        <p:nvSpPr>
          <p:cNvPr id="10" name="Rectangle: Rounded Corners 9">
            <a:extLst>
              <a:ext uri="{FF2B5EF4-FFF2-40B4-BE49-F238E27FC236}">
                <a16:creationId xmlns:a16="http://schemas.microsoft.com/office/drawing/2014/main" id="{FB4B69F1-A07B-B55A-98E1-087A3CD54EC7}"/>
              </a:ext>
            </a:extLst>
          </p:cNvPr>
          <p:cNvSpPr/>
          <p:nvPr/>
        </p:nvSpPr>
        <p:spPr>
          <a:xfrm>
            <a:off x="3368967" y="2886312"/>
            <a:ext cx="2230087" cy="93914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a:latin typeface="Gill Sans MT (Body)"/>
                <a:ea typeface="SimSun" panose="02010600030101010101" pitchFamily="2" charset="-122"/>
                <a:cs typeface="Times New Roman" panose="02020603050405020304" pitchFamily="18" charset="0"/>
              </a:rPr>
              <a:t>Online supply chain &amp; logistics business </a:t>
            </a:r>
            <a:r>
              <a:rPr lang="en-US" sz="1600" dirty="0">
                <a:effectLst/>
                <a:latin typeface="Gill Sans MT (Body)"/>
                <a:ea typeface="SimSun" panose="02010600030101010101" pitchFamily="2" charset="-122"/>
                <a:cs typeface="Times New Roman" panose="02020603050405020304" pitchFamily="18" charset="0"/>
              </a:rPr>
              <a:t>(mainly</a:t>
            </a:r>
            <a:r>
              <a:rPr lang="en-GB" sz="1600" dirty="0">
                <a:effectLst/>
                <a:latin typeface="Gill Sans MT (Body)"/>
                <a:ea typeface="SimSun" panose="02010600030101010101" pitchFamily="2" charset="-122"/>
                <a:cs typeface="Times New Roman" panose="02020603050405020304" pitchFamily="18" charset="0"/>
              </a:rPr>
              <a:t> in</a:t>
            </a:r>
            <a:r>
              <a:rPr lang="en-US" sz="1600" dirty="0">
                <a:effectLst/>
                <a:latin typeface="Gill Sans MT (Body)"/>
                <a:ea typeface="SimSun" panose="02010600030101010101" pitchFamily="2" charset="-122"/>
                <a:cs typeface="Times New Roman" panose="02020603050405020304" pitchFamily="18" charset="0"/>
              </a:rPr>
              <a:t> </a:t>
            </a:r>
            <a:r>
              <a:rPr lang="en-US" sz="1600" u="sng" dirty="0">
                <a:effectLst/>
                <a:latin typeface="Gill Sans MT (Body)"/>
                <a:ea typeface="SimSun" panose="02010600030101010101" pitchFamily="2" charset="-122"/>
                <a:cs typeface="Times New Roman" panose="02020603050405020304" pitchFamily="18" charset="0"/>
              </a:rPr>
              <a:t>PRC</a:t>
            </a:r>
            <a:r>
              <a:rPr lang="en-US" sz="1600" dirty="0">
                <a:effectLst/>
                <a:latin typeface="Gill Sans MT (Body)"/>
                <a:ea typeface="SimSun" panose="02010600030101010101" pitchFamily="2" charset="-122"/>
                <a:cs typeface="Times New Roman" panose="02020603050405020304" pitchFamily="18" charset="0"/>
              </a:rPr>
              <a:t>)</a:t>
            </a:r>
            <a:r>
              <a:rPr lang="en-US" sz="1600" dirty="0">
                <a:latin typeface="Gill Sans MT (Body)"/>
                <a:ea typeface="SimSun" panose="02010600030101010101" pitchFamily="2" charset="-122"/>
                <a:cs typeface="Times New Roman" panose="02020603050405020304" pitchFamily="18" charset="0"/>
              </a:rPr>
              <a:t> </a:t>
            </a:r>
            <a:endParaRPr lang="en-US" sz="1600" dirty="0">
              <a:latin typeface="Gill Sans MT (Body)"/>
            </a:endParaRPr>
          </a:p>
        </p:txBody>
      </p:sp>
      <p:sp>
        <p:nvSpPr>
          <p:cNvPr id="11" name="Rectangle: Rounded Corners 10">
            <a:extLst>
              <a:ext uri="{FF2B5EF4-FFF2-40B4-BE49-F238E27FC236}">
                <a16:creationId xmlns:a16="http://schemas.microsoft.com/office/drawing/2014/main" id="{4EF521B4-9522-A475-E9E4-60D7097B655F}"/>
              </a:ext>
            </a:extLst>
          </p:cNvPr>
          <p:cNvSpPr/>
          <p:nvPr/>
        </p:nvSpPr>
        <p:spPr>
          <a:xfrm>
            <a:off x="3743007" y="4186314"/>
            <a:ext cx="4213641" cy="1769823"/>
          </a:xfrm>
          <a:prstGeom prst="roundRect">
            <a:avLst/>
          </a:prstGeom>
          <a:ln w="3175"/>
        </p:spPr>
        <p:style>
          <a:lnRef idx="2">
            <a:schemeClr val="dk1"/>
          </a:lnRef>
          <a:fillRef idx="1">
            <a:schemeClr val="lt1"/>
          </a:fillRef>
          <a:effectRef idx="0">
            <a:schemeClr val="dk1"/>
          </a:effectRef>
          <a:fontRef idx="minor">
            <a:schemeClr val="dk1"/>
          </a:fontRef>
        </p:style>
        <p:txBody>
          <a:bodyPr rtlCol="0" anchor="ctr"/>
          <a:lstStyle/>
          <a:p>
            <a:r>
              <a:rPr lang="en-US" sz="1600" dirty="0"/>
              <a:t>Objectives:</a:t>
            </a:r>
          </a:p>
          <a:p>
            <a:pPr marL="342900" indent="-342900">
              <a:buAutoNum type="arabicPeriod"/>
            </a:pPr>
            <a:r>
              <a:rPr lang="en-US" sz="1600" dirty="0"/>
              <a:t>Raise funds. </a:t>
            </a:r>
            <a:endParaRPr lang="en-GB" sz="1600" dirty="0"/>
          </a:p>
          <a:p>
            <a:pPr marL="342900" indent="-342900">
              <a:buAutoNum type="arabicPeriod"/>
            </a:pPr>
            <a:r>
              <a:rPr lang="en-US" sz="1600" dirty="0"/>
              <a:t>Establish </a:t>
            </a:r>
            <a:r>
              <a:rPr lang="en-GB" sz="1600" dirty="0"/>
              <a:t>logistics </a:t>
            </a:r>
            <a:r>
              <a:rPr lang="en-US" sz="1600" dirty="0"/>
              <a:t>business in new market</a:t>
            </a:r>
            <a:r>
              <a:rPr lang="en-GB" sz="1600" dirty="0"/>
              <a:t>s</a:t>
            </a:r>
            <a:r>
              <a:rPr lang="en-US" sz="1600" dirty="0"/>
              <a:t>. </a:t>
            </a:r>
          </a:p>
          <a:p>
            <a:pPr marL="342900" indent="-342900">
              <a:buAutoNum type="arabicPeriod"/>
            </a:pPr>
            <a:r>
              <a:rPr lang="en-US" sz="1600" dirty="0"/>
              <a:t>Expand logistics business globally. </a:t>
            </a:r>
          </a:p>
          <a:p>
            <a:pPr marL="342900" indent="-342900">
              <a:buAutoNum type="arabicPeriod"/>
            </a:pPr>
            <a:r>
              <a:rPr lang="en-US" sz="1600" dirty="0"/>
              <a:t>IPO in U.S.</a:t>
            </a:r>
          </a:p>
        </p:txBody>
      </p:sp>
      <p:sp>
        <p:nvSpPr>
          <p:cNvPr id="12" name="Rectangle: Rounded Corners 11">
            <a:extLst>
              <a:ext uri="{FF2B5EF4-FFF2-40B4-BE49-F238E27FC236}">
                <a16:creationId xmlns:a16="http://schemas.microsoft.com/office/drawing/2014/main" id="{53C4E218-4325-73E4-277B-69966A9BC519}"/>
              </a:ext>
            </a:extLst>
          </p:cNvPr>
          <p:cNvSpPr/>
          <p:nvPr/>
        </p:nvSpPr>
        <p:spPr>
          <a:xfrm>
            <a:off x="1494333" y="2257503"/>
            <a:ext cx="1781299" cy="438994"/>
          </a:xfrm>
          <a:prstGeom prst="round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HK &amp; PRC-based</a:t>
            </a:r>
            <a:endParaRPr lang="en-US" sz="1400" dirty="0">
              <a:latin typeface="Gill Sans MT (Body)"/>
            </a:endParaRPr>
          </a:p>
        </p:txBody>
      </p:sp>
      <p:sp>
        <p:nvSpPr>
          <p:cNvPr id="5" name="Oval 4">
            <a:extLst>
              <a:ext uri="{FF2B5EF4-FFF2-40B4-BE49-F238E27FC236}">
                <a16:creationId xmlns:a16="http://schemas.microsoft.com/office/drawing/2014/main" id="{E2096821-CC8F-6D0C-B283-8F56A496570B}"/>
              </a:ext>
            </a:extLst>
          </p:cNvPr>
          <p:cNvSpPr/>
          <p:nvPr/>
        </p:nvSpPr>
        <p:spPr>
          <a:xfrm>
            <a:off x="3655633" y="2097022"/>
            <a:ext cx="1479884" cy="520535"/>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a:t>Party A</a:t>
            </a:r>
          </a:p>
        </p:txBody>
      </p:sp>
      <p:sp>
        <p:nvSpPr>
          <p:cNvPr id="14" name="Oval 13">
            <a:extLst>
              <a:ext uri="{FF2B5EF4-FFF2-40B4-BE49-F238E27FC236}">
                <a16:creationId xmlns:a16="http://schemas.microsoft.com/office/drawing/2014/main" id="{4AF807F9-4329-8BF1-3ADB-2BE73B27CF57}"/>
              </a:ext>
            </a:extLst>
          </p:cNvPr>
          <p:cNvSpPr/>
          <p:nvPr/>
        </p:nvSpPr>
        <p:spPr>
          <a:xfrm>
            <a:off x="6471101" y="2086105"/>
            <a:ext cx="1479884" cy="520535"/>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t>Party B</a:t>
            </a:r>
          </a:p>
        </p:txBody>
      </p:sp>
      <p:sp>
        <p:nvSpPr>
          <p:cNvPr id="16" name="Rectangle: Rounded Corners 15">
            <a:extLst>
              <a:ext uri="{FF2B5EF4-FFF2-40B4-BE49-F238E27FC236}">
                <a16:creationId xmlns:a16="http://schemas.microsoft.com/office/drawing/2014/main" id="{84420CEC-DDE7-DC96-B2F4-527853C47A0D}"/>
              </a:ext>
            </a:extLst>
          </p:cNvPr>
          <p:cNvSpPr/>
          <p:nvPr/>
        </p:nvSpPr>
        <p:spPr>
          <a:xfrm>
            <a:off x="9582524" y="3985341"/>
            <a:ext cx="1531218" cy="401946"/>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t>OTC vehicle </a:t>
            </a:r>
          </a:p>
        </p:txBody>
      </p:sp>
      <p:sp>
        <p:nvSpPr>
          <p:cNvPr id="22" name="Rectangle: Rounded Corners 21">
            <a:extLst>
              <a:ext uri="{FF2B5EF4-FFF2-40B4-BE49-F238E27FC236}">
                <a16:creationId xmlns:a16="http://schemas.microsoft.com/office/drawing/2014/main" id="{79F13F66-1782-056B-B5EE-E4A1248A9B4A}"/>
              </a:ext>
            </a:extLst>
          </p:cNvPr>
          <p:cNvSpPr/>
          <p:nvPr/>
        </p:nvSpPr>
        <p:spPr>
          <a:xfrm>
            <a:off x="1006079" y="5071225"/>
            <a:ext cx="1197121" cy="48128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600" dirty="0">
                <a:effectLst/>
                <a:latin typeface="Gill Sans MT (Body)"/>
                <a:ea typeface="SimSun" panose="02010600030101010101" pitchFamily="2" charset="-122"/>
                <a:cs typeface="Times New Roman" panose="02020603050405020304" pitchFamily="18" charset="0"/>
              </a:rPr>
              <a:t>Logistic data</a:t>
            </a:r>
            <a:endParaRPr lang="en-US" sz="1600" dirty="0">
              <a:latin typeface="Gill Sans MT (Body)"/>
            </a:endParaRPr>
          </a:p>
        </p:txBody>
      </p:sp>
      <p:sp>
        <p:nvSpPr>
          <p:cNvPr id="25" name="Rectangle: Rounded Corners 24">
            <a:extLst>
              <a:ext uri="{FF2B5EF4-FFF2-40B4-BE49-F238E27FC236}">
                <a16:creationId xmlns:a16="http://schemas.microsoft.com/office/drawing/2014/main" id="{7E28534E-6750-B16A-DFD4-5F70B909BED4}"/>
              </a:ext>
            </a:extLst>
          </p:cNvPr>
          <p:cNvSpPr/>
          <p:nvPr/>
        </p:nvSpPr>
        <p:spPr>
          <a:xfrm>
            <a:off x="9490800" y="4683000"/>
            <a:ext cx="1856074" cy="897538"/>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t>Personnel to establish similar logistics platform</a:t>
            </a:r>
          </a:p>
        </p:txBody>
      </p:sp>
      <p:sp>
        <p:nvSpPr>
          <p:cNvPr id="27" name="Arrow: Curved Right 26">
            <a:extLst>
              <a:ext uri="{FF2B5EF4-FFF2-40B4-BE49-F238E27FC236}">
                <a16:creationId xmlns:a16="http://schemas.microsoft.com/office/drawing/2014/main" id="{70EFA9C1-19EC-DF22-CE76-EDD585726CC6}"/>
              </a:ext>
            </a:extLst>
          </p:cNvPr>
          <p:cNvSpPr/>
          <p:nvPr/>
        </p:nvSpPr>
        <p:spPr>
          <a:xfrm>
            <a:off x="2384983" y="3492599"/>
            <a:ext cx="870424" cy="2087939"/>
          </a:xfrm>
          <a:prstGeom prst="curv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29" name="Arrow: Curved Right 28">
            <a:extLst>
              <a:ext uri="{FF2B5EF4-FFF2-40B4-BE49-F238E27FC236}">
                <a16:creationId xmlns:a16="http://schemas.microsoft.com/office/drawing/2014/main" id="{82523E0E-9D92-0CFC-FC2F-EF5F74E1D610}"/>
              </a:ext>
            </a:extLst>
          </p:cNvPr>
          <p:cNvSpPr/>
          <p:nvPr/>
        </p:nvSpPr>
        <p:spPr>
          <a:xfrm flipH="1">
            <a:off x="8448994" y="3524484"/>
            <a:ext cx="870424" cy="2087939"/>
          </a:xfrm>
          <a:prstGeom prst="curv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solidFill>
                <a:schemeClr val="tx1"/>
              </a:solidFill>
            </a:endParaRPr>
          </a:p>
        </p:txBody>
      </p:sp>
      <p:sp>
        <p:nvSpPr>
          <p:cNvPr id="3" name="Rectangle: Rounded Corners 2">
            <a:extLst>
              <a:ext uri="{FF2B5EF4-FFF2-40B4-BE49-F238E27FC236}">
                <a16:creationId xmlns:a16="http://schemas.microsoft.com/office/drawing/2014/main" id="{49BD44D9-3743-77A5-BFF2-2F1C5AC01FF3}"/>
              </a:ext>
            </a:extLst>
          </p:cNvPr>
          <p:cNvSpPr/>
          <p:nvPr/>
        </p:nvSpPr>
        <p:spPr>
          <a:xfrm>
            <a:off x="8799110" y="2598180"/>
            <a:ext cx="2285443" cy="630591"/>
          </a:xfrm>
          <a:prstGeom prst="roundRect">
            <a:avLst/>
          </a:prstGeom>
          <a:solidFill>
            <a:schemeClr val="bg1"/>
          </a:solidFill>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latin typeface="Gill Sans MT (Body)"/>
              </a:rPr>
              <a:t>Shares traded on U.S. OTC market </a:t>
            </a:r>
          </a:p>
        </p:txBody>
      </p:sp>
    </p:spTree>
    <p:extLst>
      <p:ext uri="{BB962C8B-B14F-4D97-AF65-F5344CB8AC3E}">
        <p14:creationId xmlns:p14="http://schemas.microsoft.com/office/powerpoint/2010/main" val="2459397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6" grpId="0" animBg="1"/>
      <p:bldP spid="22" grpId="0" animBg="1"/>
      <p:bldP spid="25" grpId="0" animBg="1"/>
      <p:bldP spid="27" grpId="0" animBg="1"/>
      <p:bldP spid="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DB2AC-100C-C964-9EA8-B05DD1A001A2}"/>
              </a:ext>
            </a:extLst>
          </p:cNvPr>
          <p:cNvSpPr>
            <a:spLocks noGrp="1"/>
          </p:cNvSpPr>
          <p:nvPr>
            <p:ph type="title"/>
          </p:nvPr>
        </p:nvSpPr>
        <p:spPr/>
        <p:txBody>
          <a:bodyPr/>
          <a:lstStyle/>
          <a:p>
            <a:r>
              <a:rPr lang="en-US" dirty="0"/>
              <a:t>Case Study ONE – JV or Not?  </a:t>
            </a:r>
          </a:p>
        </p:txBody>
      </p:sp>
      <p:sp>
        <p:nvSpPr>
          <p:cNvPr id="7" name="Content Placeholder 2">
            <a:extLst>
              <a:ext uri="{FF2B5EF4-FFF2-40B4-BE49-F238E27FC236}">
                <a16:creationId xmlns:a16="http://schemas.microsoft.com/office/drawing/2014/main" id="{7D5DA8FB-CAF6-16B7-16BC-08F1A9369F70}"/>
              </a:ext>
            </a:extLst>
          </p:cNvPr>
          <p:cNvSpPr>
            <a:spLocks noGrp="1"/>
          </p:cNvSpPr>
          <p:nvPr>
            <p:ph idx="1"/>
          </p:nvPr>
        </p:nvSpPr>
        <p:spPr>
          <a:xfrm>
            <a:off x="670551" y="2070983"/>
            <a:ext cx="4472071" cy="719114"/>
          </a:xfrm>
        </p:spPr>
        <p:txBody>
          <a:bodyPr>
            <a:normAutofit/>
          </a:bodyPr>
          <a:lstStyle/>
          <a:p>
            <a:r>
              <a:rPr lang="en-US" sz="1900" dirty="0"/>
              <a:t>JV – Sounds like a good choice! </a:t>
            </a:r>
          </a:p>
          <a:p>
            <a:pPr marL="0" indent="0">
              <a:buNone/>
            </a:pPr>
            <a:endParaRPr lang="en-US" dirty="0"/>
          </a:p>
        </p:txBody>
      </p:sp>
      <p:sp>
        <p:nvSpPr>
          <p:cNvPr id="4" name="Rectangle: Rounded Corners 3">
            <a:extLst>
              <a:ext uri="{FF2B5EF4-FFF2-40B4-BE49-F238E27FC236}">
                <a16:creationId xmlns:a16="http://schemas.microsoft.com/office/drawing/2014/main" id="{145482B2-2613-CC6F-F62D-7FB2FD4EE5FD}"/>
              </a:ext>
            </a:extLst>
          </p:cNvPr>
          <p:cNvSpPr/>
          <p:nvPr/>
        </p:nvSpPr>
        <p:spPr>
          <a:xfrm>
            <a:off x="2186038" y="2686199"/>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Party A</a:t>
            </a:r>
            <a:endParaRPr lang="en-US" sz="1400" dirty="0">
              <a:latin typeface="Gill Sans MT (Body)"/>
            </a:endParaRPr>
          </a:p>
        </p:txBody>
      </p:sp>
      <p:sp>
        <p:nvSpPr>
          <p:cNvPr id="5" name="Rectangle: Rounded Corners 4">
            <a:extLst>
              <a:ext uri="{FF2B5EF4-FFF2-40B4-BE49-F238E27FC236}">
                <a16:creationId xmlns:a16="http://schemas.microsoft.com/office/drawing/2014/main" id="{17C75078-51B1-72CD-0232-9BC53609BF3C}"/>
              </a:ext>
            </a:extLst>
          </p:cNvPr>
          <p:cNvSpPr/>
          <p:nvPr/>
        </p:nvSpPr>
        <p:spPr>
          <a:xfrm>
            <a:off x="3759365" y="2675197"/>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Party B</a:t>
            </a:r>
            <a:endParaRPr lang="en-US" sz="1400" dirty="0">
              <a:latin typeface="Gill Sans MT (Body)"/>
            </a:endParaRPr>
          </a:p>
        </p:txBody>
      </p:sp>
      <p:sp>
        <p:nvSpPr>
          <p:cNvPr id="6" name="Rectangle: Rounded Corners 5">
            <a:extLst>
              <a:ext uri="{FF2B5EF4-FFF2-40B4-BE49-F238E27FC236}">
                <a16:creationId xmlns:a16="http://schemas.microsoft.com/office/drawing/2014/main" id="{088B82D2-8814-42E3-EBBC-B977124D00BA}"/>
              </a:ext>
            </a:extLst>
          </p:cNvPr>
          <p:cNvSpPr/>
          <p:nvPr/>
        </p:nvSpPr>
        <p:spPr>
          <a:xfrm>
            <a:off x="3031202" y="4271306"/>
            <a:ext cx="855852" cy="47381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JV</a:t>
            </a:r>
            <a:endParaRPr lang="en-US" sz="1400" dirty="0">
              <a:latin typeface="Gill Sans MT (Body)"/>
            </a:endParaRPr>
          </a:p>
        </p:txBody>
      </p:sp>
      <p:cxnSp>
        <p:nvCxnSpPr>
          <p:cNvPr id="8" name="Straight Arrow Connector 7">
            <a:extLst>
              <a:ext uri="{FF2B5EF4-FFF2-40B4-BE49-F238E27FC236}">
                <a16:creationId xmlns:a16="http://schemas.microsoft.com/office/drawing/2014/main" id="{817FF525-16E8-E0A2-ED63-2EF2C6971305}"/>
              </a:ext>
            </a:extLst>
          </p:cNvPr>
          <p:cNvCxnSpPr>
            <a:cxnSpLocks/>
            <a:stCxn id="4" idx="2"/>
            <a:endCxn id="6" idx="0"/>
          </p:cNvCxnSpPr>
          <p:nvPr/>
        </p:nvCxnSpPr>
        <p:spPr>
          <a:xfrm>
            <a:off x="2613964" y="3160012"/>
            <a:ext cx="845164" cy="11112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C89EE52-CDCF-FE3C-8F8C-C93492F6B406}"/>
              </a:ext>
            </a:extLst>
          </p:cNvPr>
          <p:cNvSpPr txBox="1"/>
          <p:nvPr/>
        </p:nvSpPr>
        <p:spPr>
          <a:xfrm flipH="1">
            <a:off x="1597382" y="3397258"/>
            <a:ext cx="1540071" cy="461665"/>
          </a:xfrm>
          <a:prstGeom prst="rect">
            <a:avLst/>
          </a:prstGeom>
          <a:noFill/>
        </p:spPr>
        <p:txBody>
          <a:bodyPr wrap="square">
            <a:spAutoFit/>
          </a:bodyPr>
          <a:lstStyle/>
          <a:p>
            <a:pPr algn="ctr"/>
            <a:r>
              <a:rPr lang="en-US" sz="1200" dirty="0"/>
              <a:t>Technology &amp; </a:t>
            </a:r>
          </a:p>
          <a:p>
            <a:pPr algn="ctr"/>
            <a:r>
              <a:rPr lang="en-US" sz="1200" dirty="0"/>
              <a:t>data</a:t>
            </a:r>
          </a:p>
        </p:txBody>
      </p:sp>
      <p:sp>
        <p:nvSpPr>
          <p:cNvPr id="10" name="TextBox 9">
            <a:extLst>
              <a:ext uri="{FF2B5EF4-FFF2-40B4-BE49-F238E27FC236}">
                <a16:creationId xmlns:a16="http://schemas.microsoft.com/office/drawing/2014/main" id="{FBFBA4E2-01E1-D84E-8E8B-74736FE6F3B5}"/>
              </a:ext>
            </a:extLst>
          </p:cNvPr>
          <p:cNvSpPr txBox="1"/>
          <p:nvPr/>
        </p:nvSpPr>
        <p:spPr>
          <a:xfrm flipH="1">
            <a:off x="3797933" y="3383372"/>
            <a:ext cx="1439226" cy="461665"/>
          </a:xfrm>
          <a:prstGeom prst="rect">
            <a:avLst/>
          </a:prstGeom>
          <a:noFill/>
        </p:spPr>
        <p:txBody>
          <a:bodyPr wrap="square">
            <a:spAutoFit/>
          </a:bodyPr>
          <a:lstStyle/>
          <a:p>
            <a:pPr algn="ctr"/>
            <a:r>
              <a:rPr lang="en-US" sz="1200" dirty="0"/>
              <a:t>Personnel &amp; </a:t>
            </a:r>
          </a:p>
          <a:p>
            <a:pPr algn="ctr"/>
            <a:r>
              <a:rPr lang="en-US" sz="1200" dirty="0"/>
              <a:t>OTC vehicle</a:t>
            </a:r>
          </a:p>
        </p:txBody>
      </p:sp>
      <p:cxnSp>
        <p:nvCxnSpPr>
          <p:cNvPr id="11" name="Straight Arrow Connector 10">
            <a:extLst>
              <a:ext uri="{FF2B5EF4-FFF2-40B4-BE49-F238E27FC236}">
                <a16:creationId xmlns:a16="http://schemas.microsoft.com/office/drawing/2014/main" id="{2EF2D255-67BF-3F67-3984-3423E160EBDF}"/>
              </a:ext>
            </a:extLst>
          </p:cNvPr>
          <p:cNvCxnSpPr>
            <a:cxnSpLocks/>
            <a:stCxn id="5" idx="2"/>
            <a:endCxn id="6" idx="0"/>
          </p:cNvCxnSpPr>
          <p:nvPr/>
        </p:nvCxnSpPr>
        <p:spPr>
          <a:xfrm flipH="1">
            <a:off x="3459128" y="3149010"/>
            <a:ext cx="728163" cy="1122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Rounded Corners 11">
            <a:extLst>
              <a:ext uri="{FF2B5EF4-FFF2-40B4-BE49-F238E27FC236}">
                <a16:creationId xmlns:a16="http://schemas.microsoft.com/office/drawing/2014/main" id="{09ADC3BF-4A60-8329-BF88-AE330098CA48}"/>
              </a:ext>
            </a:extLst>
          </p:cNvPr>
          <p:cNvSpPr/>
          <p:nvPr/>
        </p:nvSpPr>
        <p:spPr>
          <a:xfrm>
            <a:off x="940046" y="3265618"/>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PRC</a:t>
            </a:r>
            <a:endParaRPr lang="en-US" sz="1400" dirty="0">
              <a:latin typeface="Gill Sans MT (Body)"/>
            </a:endParaRPr>
          </a:p>
        </p:txBody>
      </p:sp>
      <p:sp>
        <p:nvSpPr>
          <p:cNvPr id="13" name="Rectangle: Rounded Corners 12">
            <a:extLst>
              <a:ext uri="{FF2B5EF4-FFF2-40B4-BE49-F238E27FC236}">
                <a16:creationId xmlns:a16="http://schemas.microsoft.com/office/drawing/2014/main" id="{4CFD651C-5380-741B-FA00-849557F31FB6}"/>
              </a:ext>
            </a:extLst>
          </p:cNvPr>
          <p:cNvSpPr/>
          <p:nvPr/>
        </p:nvSpPr>
        <p:spPr>
          <a:xfrm>
            <a:off x="940046" y="3956257"/>
            <a:ext cx="855852" cy="473813"/>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1400" dirty="0">
                <a:latin typeface="Gill Sans MT (Body)"/>
                <a:ea typeface="SimSun" panose="02010600030101010101" pitchFamily="2" charset="-122"/>
                <a:cs typeface="Times New Roman" panose="02020603050405020304" pitchFamily="18" charset="0"/>
              </a:rPr>
              <a:t>Ex-PRC</a:t>
            </a:r>
            <a:endParaRPr lang="en-US" sz="1400" dirty="0">
              <a:latin typeface="Gill Sans MT (Body)"/>
            </a:endParaRPr>
          </a:p>
        </p:txBody>
      </p:sp>
      <p:sp>
        <p:nvSpPr>
          <p:cNvPr id="14" name="TextBox 13">
            <a:extLst>
              <a:ext uri="{FF2B5EF4-FFF2-40B4-BE49-F238E27FC236}">
                <a16:creationId xmlns:a16="http://schemas.microsoft.com/office/drawing/2014/main" id="{F1A83F68-34D1-A8F0-0D46-1619E33E0D8B}"/>
              </a:ext>
            </a:extLst>
          </p:cNvPr>
          <p:cNvSpPr txBox="1"/>
          <p:nvPr/>
        </p:nvSpPr>
        <p:spPr>
          <a:xfrm flipH="1">
            <a:off x="2287758" y="4836164"/>
            <a:ext cx="2854863" cy="830997"/>
          </a:xfrm>
          <a:prstGeom prst="rect">
            <a:avLst/>
          </a:prstGeom>
          <a:noFill/>
        </p:spPr>
        <p:txBody>
          <a:bodyPr wrap="square">
            <a:spAutoFit/>
          </a:bodyPr>
          <a:lstStyle/>
          <a:p>
            <a:pPr marL="171450" indent="-171450">
              <a:buFont typeface="Arial" panose="020B0604020202020204" pitchFamily="34" charset="0"/>
              <a:buChar char="•"/>
            </a:pPr>
            <a:r>
              <a:rPr lang="en-US" sz="1200" kern="100" dirty="0">
                <a:effectLst/>
                <a:latin typeface="Gill Sans MT (Body)"/>
                <a:ea typeface="SimSun" panose="02010600030101010101" pitchFamily="2" charset="-122"/>
                <a:cs typeface="Times New Roman" panose="02020603050405020304" pitchFamily="18" charset="0"/>
              </a:rPr>
              <a:t>Customize the platform to suit each region &amp; </a:t>
            </a:r>
            <a:r>
              <a:rPr lang="en-US" sz="1200" kern="100" dirty="0">
                <a:latin typeface="Gill Sans MT (Body)"/>
                <a:ea typeface="SimSun" panose="02010600030101010101" pitchFamily="2" charset="-122"/>
                <a:cs typeface="Times New Roman" panose="02020603050405020304" pitchFamily="18" charset="0"/>
              </a:rPr>
              <a:t>g</a:t>
            </a:r>
            <a:r>
              <a:rPr lang="en-US" sz="1200" kern="100" dirty="0">
                <a:effectLst/>
                <a:latin typeface="Gill Sans MT (Body)"/>
                <a:ea typeface="SimSun" panose="02010600030101010101" pitchFamily="2" charset="-122"/>
                <a:cs typeface="Times New Roman" panose="02020603050405020304" pitchFamily="18" charset="0"/>
              </a:rPr>
              <a:t>ather local data</a:t>
            </a:r>
          </a:p>
          <a:p>
            <a:pPr marL="171450" indent="-171450">
              <a:buFont typeface="Arial" panose="020B0604020202020204" pitchFamily="34" charset="0"/>
              <a:buChar char="•"/>
            </a:pPr>
            <a:r>
              <a:rPr lang="en-US" sz="1200" kern="100" dirty="0">
                <a:latin typeface="Gill Sans MT (Body)"/>
                <a:ea typeface="SimSun" panose="02010600030101010101" pitchFamily="2" charset="-122"/>
                <a:cs typeface="Times New Roman" panose="02020603050405020304" pitchFamily="18" charset="0"/>
              </a:rPr>
              <a:t>Own IP and data</a:t>
            </a:r>
            <a:endParaRPr lang="en-US" sz="1200" kern="100" dirty="0">
              <a:effectLst/>
              <a:latin typeface="Gill Sans MT (Body)"/>
              <a:ea typeface="SimSun" panose="02010600030101010101" pitchFamily="2" charset="-122"/>
              <a:cs typeface="Times New Roman" panose="02020603050405020304" pitchFamily="18" charset="0"/>
            </a:endParaRPr>
          </a:p>
          <a:p>
            <a:pPr marL="171450" indent="-171450">
              <a:buFont typeface="Arial" panose="020B0604020202020204" pitchFamily="34" charset="0"/>
              <a:buChar char="•"/>
            </a:pPr>
            <a:r>
              <a:rPr lang="en-US" sz="1200" kern="100" dirty="0">
                <a:latin typeface="Gill Sans MT (Body)"/>
                <a:ea typeface="SimSun" panose="02010600030101010101" pitchFamily="2" charset="-122"/>
                <a:cs typeface="Times New Roman" panose="02020603050405020304" pitchFamily="18" charset="0"/>
              </a:rPr>
              <a:t>Lead fundraising &amp; listing preparation</a:t>
            </a:r>
            <a:endParaRPr lang="en-US" sz="1200" dirty="0">
              <a:latin typeface="Gill Sans MT (Body)"/>
            </a:endParaRPr>
          </a:p>
        </p:txBody>
      </p:sp>
      <p:sp>
        <p:nvSpPr>
          <p:cNvPr id="15" name="Content Placeholder 2">
            <a:extLst>
              <a:ext uri="{FF2B5EF4-FFF2-40B4-BE49-F238E27FC236}">
                <a16:creationId xmlns:a16="http://schemas.microsoft.com/office/drawing/2014/main" id="{52AA9F07-D2D1-CC60-6F83-C9E3C1183E3E}"/>
              </a:ext>
            </a:extLst>
          </p:cNvPr>
          <p:cNvSpPr txBox="1">
            <a:spLocks/>
          </p:cNvSpPr>
          <p:nvPr/>
        </p:nvSpPr>
        <p:spPr>
          <a:xfrm>
            <a:off x="6278447" y="2565426"/>
            <a:ext cx="4823851" cy="2850677"/>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Font typeface="Wingdings 2" panose="05020102010507070707" pitchFamily="18" charset="2"/>
              <a:buChar char="P"/>
            </a:pPr>
            <a:r>
              <a:rPr lang="en-US" b="1" dirty="0"/>
              <a:t>Foster long-term commitment</a:t>
            </a:r>
            <a:r>
              <a:rPr lang="en-US" dirty="0"/>
              <a:t> – can’t terminate and walk away easily</a:t>
            </a:r>
          </a:p>
          <a:p>
            <a:pPr>
              <a:buFont typeface="Wingdings 2" panose="05020102010507070707" pitchFamily="18" charset="2"/>
              <a:buChar char="P"/>
            </a:pPr>
            <a:r>
              <a:rPr lang="en-US" b="1" dirty="0"/>
              <a:t>Good for marketing &amp; fundraising</a:t>
            </a:r>
          </a:p>
          <a:p>
            <a:pPr>
              <a:buFont typeface="Wingdings 2" panose="05020102010507070707" pitchFamily="18" charset="2"/>
              <a:buChar char="P"/>
            </a:pPr>
            <a:r>
              <a:rPr lang="en-US" b="1" dirty="0"/>
              <a:t>Centralized management of IP </a:t>
            </a:r>
            <a:r>
              <a:rPr lang="en-US" altLang="zh-TW" b="1" dirty="0"/>
              <a:t>&amp;</a:t>
            </a:r>
            <a:r>
              <a:rPr lang="zh-TW" altLang="en-US" b="1" dirty="0"/>
              <a:t> </a:t>
            </a:r>
            <a:r>
              <a:rPr lang="en-US" b="1" dirty="0"/>
              <a:t>business </a:t>
            </a:r>
            <a:r>
              <a:rPr lang="en-US" altLang="zh-TW" dirty="0"/>
              <a:t>–</a:t>
            </a:r>
            <a:r>
              <a:rPr lang="zh-TW" altLang="en-US" dirty="0"/>
              <a:t> </a:t>
            </a:r>
            <a:r>
              <a:rPr lang="en-US" dirty="0"/>
              <a:t>IP sit on JV, facilitate out-licensing</a:t>
            </a:r>
          </a:p>
          <a:p>
            <a:pPr>
              <a:buFont typeface="Wingdings 2" panose="05020102010507070707" pitchFamily="18" charset="2"/>
              <a:buChar char="P"/>
            </a:pPr>
            <a:r>
              <a:rPr lang="en-US" b="1" dirty="0"/>
              <a:t>Culturally compatible </a:t>
            </a:r>
            <a:r>
              <a:rPr lang="en-US" dirty="0"/>
              <a:t>– Good friends, both based in PRC/HK</a:t>
            </a:r>
          </a:p>
        </p:txBody>
      </p:sp>
      <p:cxnSp>
        <p:nvCxnSpPr>
          <p:cNvPr id="3" name="Straight Arrow Connector 2">
            <a:extLst>
              <a:ext uri="{FF2B5EF4-FFF2-40B4-BE49-F238E27FC236}">
                <a16:creationId xmlns:a16="http://schemas.microsoft.com/office/drawing/2014/main" id="{B3ACE042-A00A-0A20-F27D-78C84C38E876}"/>
              </a:ext>
            </a:extLst>
          </p:cNvPr>
          <p:cNvCxnSpPr>
            <a:cxnSpLocks/>
          </p:cNvCxnSpPr>
          <p:nvPr/>
        </p:nvCxnSpPr>
        <p:spPr>
          <a:xfrm>
            <a:off x="787431" y="3856039"/>
            <a:ext cx="4847666" cy="8586"/>
          </a:xfrm>
          <a:prstGeom prst="straightConnector1">
            <a:avLst/>
          </a:prstGeom>
          <a:ln w="19050"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 name="Slide Number Placeholder 3">
            <a:extLst>
              <a:ext uri="{FF2B5EF4-FFF2-40B4-BE49-F238E27FC236}">
                <a16:creationId xmlns:a16="http://schemas.microsoft.com/office/drawing/2014/main" id="{A4F5FF0B-9DBF-7338-C6F0-D4098E789F6A}"/>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8</a:t>
            </a:fld>
            <a:endParaRPr lang="en-US" dirty="0"/>
          </a:p>
        </p:txBody>
      </p:sp>
    </p:spTree>
    <p:extLst>
      <p:ext uri="{BB962C8B-B14F-4D97-AF65-F5344CB8AC3E}">
        <p14:creationId xmlns:p14="http://schemas.microsoft.com/office/powerpoint/2010/main" val="349592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1E94-1D07-9B0D-9499-39B3EC10B737}"/>
              </a:ext>
            </a:extLst>
          </p:cNvPr>
          <p:cNvSpPr>
            <a:spLocks noGrp="1"/>
          </p:cNvSpPr>
          <p:nvPr>
            <p:ph type="title"/>
          </p:nvPr>
        </p:nvSpPr>
        <p:spPr/>
        <p:txBody>
          <a:bodyPr/>
          <a:lstStyle/>
          <a:p>
            <a:r>
              <a:rPr lang="en-US" dirty="0"/>
              <a:t>Case Study ONE – JV or Not? </a:t>
            </a:r>
          </a:p>
        </p:txBody>
      </p:sp>
      <p:sp>
        <p:nvSpPr>
          <p:cNvPr id="4" name="Content Placeholder 2">
            <a:extLst>
              <a:ext uri="{FF2B5EF4-FFF2-40B4-BE49-F238E27FC236}">
                <a16:creationId xmlns:a16="http://schemas.microsoft.com/office/drawing/2014/main" id="{88037562-5D1A-A982-826B-8604037A725E}"/>
              </a:ext>
            </a:extLst>
          </p:cNvPr>
          <p:cNvSpPr txBox="1">
            <a:spLocks/>
          </p:cNvSpPr>
          <p:nvPr/>
        </p:nvSpPr>
        <p:spPr>
          <a:xfrm>
            <a:off x="3007423" y="4784272"/>
            <a:ext cx="4977248" cy="1736244"/>
          </a:xfrm>
          <a:prstGeom prst="rect">
            <a:avLst/>
          </a:prstGeom>
        </p:spPr>
        <p:txBody>
          <a:bodyPr vert="horz" lIns="91440" tIns="45720" rIns="91440" bIns="45720" rtlCol="0" anchor="ctr">
            <a:normAutofit fontScale="92500"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1900" dirty="0">
                <a:solidFill>
                  <a:schemeClr val="tx1"/>
                </a:solidFill>
              </a:rPr>
              <a:t>Is JV model a </a:t>
            </a:r>
            <a:r>
              <a:rPr lang="en-US" sz="1900" b="1" dirty="0">
                <a:solidFill>
                  <a:schemeClr val="tx1"/>
                </a:solidFill>
              </a:rPr>
              <a:t>MUST </a:t>
            </a:r>
            <a:r>
              <a:rPr lang="en-US" sz="1900" dirty="0">
                <a:solidFill>
                  <a:schemeClr val="tx1"/>
                </a:solidFill>
              </a:rPr>
              <a:t>or</a:t>
            </a:r>
            <a:r>
              <a:rPr lang="en-US" sz="1900" b="1" dirty="0">
                <a:solidFill>
                  <a:schemeClr val="tx1"/>
                </a:solidFill>
              </a:rPr>
              <a:t> GOOD TO ADOPT</a:t>
            </a:r>
            <a:r>
              <a:rPr lang="en-US" sz="1900" dirty="0">
                <a:solidFill>
                  <a:schemeClr val="tx1"/>
                </a:solidFill>
              </a:rPr>
              <a:t>?</a:t>
            </a:r>
          </a:p>
          <a:p>
            <a:pPr lvl="1"/>
            <a:r>
              <a:rPr lang="en-US" sz="1700" dirty="0">
                <a:solidFill>
                  <a:schemeClr val="tx1"/>
                </a:solidFill>
              </a:rPr>
              <a:t>Risk sharing</a:t>
            </a:r>
          </a:p>
          <a:p>
            <a:pPr lvl="1"/>
            <a:r>
              <a:rPr lang="en-US" sz="1700" dirty="0">
                <a:solidFill>
                  <a:schemeClr val="tx1"/>
                </a:solidFill>
              </a:rPr>
              <a:t>Infrastructure / facilities / license </a:t>
            </a:r>
            <a:r>
              <a:rPr lang="en-GB" sz="1700" dirty="0">
                <a:solidFill>
                  <a:schemeClr val="tx1"/>
                </a:solidFill>
              </a:rPr>
              <a:t>requirement</a:t>
            </a:r>
            <a:endParaRPr lang="en-US" sz="1700" dirty="0">
              <a:solidFill>
                <a:schemeClr val="tx1"/>
              </a:solidFill>
            </a:endParaRPr>
          </a:p>
          <a:p>
            <a:pPr lvl="1"/>
            <a:r>
              <a:rPr lang="en-US" sz="1700" dirty="0">
                <a:solidFill>
                  <a:schemeClr val="tx1"/>
                </a:solidFill>
              </a:rPr>
              <a:t>Data sharing </a:t>
            </a:r>
          </a:p>
          <a:p>
            <a:pPr lvl="1"/>
            <a:r>
              <a:rPr lang="en-US" sz="1700" dirty="0">
                <a:solidFill>
                  <a:schemeClr val="tx1"/>
                </a:solidFill>
              </a:rPr>
              <a:t>Joint control &amp; management</a:t>
            </a:r>
          </a:p>
        </p:txBody>
      </p:sp>
      <p:sp>
        <p:nvSpPr>
          <p:cNvPr id="5" name="Rectangle: Rounded Corners 4">
            <a:extLst>
              <a:ext uri="{FF2B5EF4-FFF2-40B4-BE49-F238E27FC236}">
                <a16:creationId xmlns:a16="http://schemas.microsoft.com/office/drawing/2014/main" id="{E99996D4-E120-9CF0-A9FA-CCAA5A7D52B4}"/>
              </a:ext>
            </a:extLst>
          </p:cNvPr>
          <p:cNvSpPr/>
          <p:nvPr/>
        </p:nvSpPr>
        <p:spPr>
          <a:xfrm>
            <a:off x="404093" y="2184925"/>
            <a:ext cx="2743200" cy="9144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t>Disagreement on approach for valuation of IP &amp; data</a:t>
            </a:r>
          </a:p>
        </p:txBody>
      </p:sp>
      <p:sp>
        <p:nvSpPr>
          <p:cNvPr id="7" name="Rectangle: Rounded Corners 6">
            <a:extLst>
              <a:ext uri="{FF2B5EF4-FFF2-40B4-BE49-F238E27FC236}">
                <a16:creationId xmlns:a16="http://schemas.microsoft.com/office/drawing/2014/main" id="{C975CC9E-D196-F013-0FDC-40A8D952BB2F}"/>
              </a:ext>
            </a:extLst>
          </p:cNvPr>
          <p:cNvSpPr/>
          <p:nvPr/>
        </p:nvSpPr>
        <p:spPr>
          <a:xfrm>
            <a:off x="3258943" y="2184925"/>
            <a:ext cx="2743200" cy="9144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600" dirty="0"/>
              <a:t>Unequal contribution to operations </a:t>
            </a:r>
          </a:p>
        </p:txBody>
      </p:sp>
      <p:sp>
        <p:nvSpPr>
          <p:cNvPr id="8" name="Rectangle: Rounded Corners 7">
            <a:extLst>
              <a:ext uri="{FF2B5EF4-FFF2-40B4-BE49-F238E27FC236}">
                <a16:creationId xmlns:a16="http://schemas.microsoft.com/office/drawing/2014/main" id="{FD2EB190-C1C9-F2C7-F098-C607EC0BF15E}"/>
              </a:ext>
            </a:extLst>
          </p:cNvPr>
          <p:cNvSpPr/>
          <p:nvPr/>
        </p:nvSpPr>
        <p:spPr>
          <a:xfrm>
            <a:off x="1775693" y="3705778"/>
            <a:ext cx="2588044" cy="6840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b="1" dirty="0"/>
              <a:t>Dissatisfaction</a:t>
            </a:r>
          </a:p>
        </p:txBody>
      </p:sp>
      <p:sp>
        <p:nvSpPr>
          <p:cNvPr id="9" name="Rectangle: Rounded Corners 8">
            <a:extLst>
              <a:ext uri="{FF2B5EF4-FFF2-40B4-BE49-F238E27FC236}">
                <a16:creationId xmlns:a16="http://schemas.microsoft.com/office/drawing/2014/main" id="{D6F9458B-6E8F-CF5B-A0B6-7584D3FBD4C4}"/>
              </a:ext>
            </a:extLst>
          </p:cNvPr>
          <p:cNvSpPr/>
          <p:nvPr/>
        </p:nvSpPr>
        <p:spPr>
          <a:xfrm>
            <a:off x="6113793" y="2193320"/>
            <a:ext cx="2743200" cy="9144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dirty="0"/>
              <a:t>Misalignment of strategy &amp; goals</a:t>
            </a:r>
          </a:p>
        </p:txBody>
      </p:sp>
      <p:sp>
        <p:nvSpPr>
          <p:cNvPr id="12" name="Rectangle: Rounded Corners 11">
            <a:extLst>
              <a:ext uri="{FF2B5EF4-FFF2-40B4-BE49-F238E27FC236}">
                <a16:creationId xmlns:a16="http://schemas.microsoft.com/office/drawing/2014/main" id="{9A03D620-80F9-ACDD-419D-594E52616AFF}"/>
              </a:ext>
            </a:extLst>
          </p:cNvPr>
          <p:cNvSpPr/>
          <p:nvPr/>
        </p:nvSpPr>
        <p:spPr>
          <a:xfrm>
            <a:off x="8968643" y="2184925"/>
            <a:ext cx="2743200" cy="9144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dirty="0"/>
              <a:t>Intense competition &amp; unclear business prospect</a:t>
            </a:r>
          </a:p>
        </p:txBody>
      </p:sp>
      <p:sp>
        <p:nvSpPr>
          <p:cNvPr id="13" name="Rectangle: Rounded Corners 12">
            <a:extLst>
              <a:ext uri="{FF2B5EF4-FFF2-40B4-BE49-F238E27FC236}">
                <a16:creationId xmlns:a16="http://schemas.microsoft.com/office/drawing/2014/main" id="{065D249D-1566-9AAB-0D05-6438DFE57451}"/>
              </a:ext>
            </a:extLst>
          </p:cNvPr>
          <p:cNvSpPr/>
          <p:nvPr/>
        </p:nvSpPr>
        <p:spPr>
          <a:xfrm>
            <a:off x="7807341" y="3705778"/>
            <a:ext cx="2662240" cy="6840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b="1" dirty="0"/>
              <a:t>Relationship breakdown</a:t>
            </a:r>
            <a:endParaRPr lang="en-US" sz="1600" b="1" dirty="0"/>
          </a:p>
        </p:txBody>
      </p:sp>
      <p:sp>
        <p:nvSpPr>
          <p:cNvPr id="19" name="Slide Number Placeholder 3">
            <a:extLst>
              <a:ext uri="{FF2B5EF4-FFF2-40B4-BE49-F238E27FC236}">
                <a16:creationId xmlns:a16="http://schemas.microsoft.com/office/drawing/2014/main" id="{E02E2E98-1623-6136-F8BA-7AB6B6A66245}"/>
              </a:ext>
            </a:extLst>
          </p:cNvPr>
          <p:cNvSpPr txBox="1">
            <a:spLocks/>
          </p:cNvSpPr>
          <p:nvPr/>
        </p:nvSpPr>
        <p:spPr>
          <a:xfrm>
            <a:off x="10558300" y="5956137"/>
            <a:ext cx="1052508"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CC46EE-9E9B-4C10-9DF4-FA5CD67C2360}" type="slidenum">
              <a:rPr lang="en-US" smtClean="0"/>
              <a:pPr/>
              <a:t>9</a:t>
            </a:fld>
            <a:endParaRPr lang="en-US" dirty="0"/>
          </a:p>
        </p:txBody>
      </p:sp>
      <p:sp>
        <p:nvSpPr>
          <p:cNvPr id="3" name="Right Brace 2">
            <a:extLst>
              <a:ext uri="{FF2B5EF4-FFF2-40B4-BE49-F238E27FC236}">
                <a16:creationId xmlns:a16="http://schemas.microsoft.com/office/drawing/2014/main" id="{6EBAE581-79A4-A39D-C541-48D1136A2A3E}"/>
              </a:ext>
            </a:extLst>
          </p:cNvPr>
          <p:cNvSpPr/>
          <p:nvPr/>
        </p:nvSpPr>
        <p:spPr>
          <a:xfrm rot="5400000">
            <a:off x="6026588" y="-2346133"/>
            <a:ext cx="290022" cy="1152916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HK"/>
          </a:p>
        </p:txBody>
      </p:sp>
      <p:sp>
        <p:nvSpPr>
          <p:cNvPr id="6" name="Rectangle: Rounded Corners 5">
            <a:extLst>
              <a:ext uri="{FF2B5EF4-FFF2-40B4-BE49-F238E27FC236}">
                <a16:creationId xmlns:a16="http://schemas.microsoft.com/office/drawing/2014/main" id="{CE22D5C1-46CC-F3E6-5C91-9CBAAF106BB1}"/>
              </a:ext>
            </a:extLst>
          </p:cNvPr>
          <p:cNvSpPr/>
          <p:nvPr/>
        </p:nvSpPr>
        <p:spPr>
          <a:xfrm>
            <a:off x="4791517" y="3705778"/>
            <a:ext cx="2588044" cy="68400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600" b="1" dirty="0"/>
              <a:t>Conflicts</a:t>
            </a:r>
          </a:p>
        </p:txBody>
      </p:sp>
    </p:spTree>
    <p:extLst>
      <p:ext uri="{BB962C8B-B14F-4D97-AF65-F5344CB8AC3E}">
        <p14:creationId xmlns:p14="http://schemas.microsoft.com/office/powerpoint/2010/main" val="96140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P spid="13" grpId="0" animBg="1"/>
      <p:bldP spid="3" grpId="0" animBg="1"/>
      <p:bldP spid="6" grpId="0" animBg="1"/>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TM03457464[[fn=Dividend]]</Template>
  <TotalTime>0</TotalTime>
  <Words>1524</Words>
  <Application>Microsoft Office PowerPoint</Application>
  <PresentationFormat>Widescreen</PresentationFormat>
  <Paragraphs>257</Paragraphs>
  <Slides>18</Slides>
  <Notes>18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Gill Sans MT (Body)</vt:lpstr>
      <vt:lpstr>Google Sans</vt:lpstr>
      <vt:lpstr>GSK</vt:lpstr>
      <vt:lpstr>Aptos</vt:lpstr>
      <vt:lpstr>Arial</vt:lpstr>
      <vt:lpstr>Calibri</vt:lpstr>
      <vt:lpstr>Gill Sans MT</vt:lpstr>
      <vt:lpstr>Wingdings</vt:lpstr>
      <vt:lpstr>Wingdings 2</vt:lpstr>
      <vt:lpstr>Dividend</vt:lpstr>
      <vt:lpstr>Joint Venture or Not: Making the Right Choice for Effective Partnership in AI and Data-Driven Ventures </vt:lpstr>
      <vt:lpstr>disclaimer</vt:lpstr>
      <vt:lpstr>Joint Venture – A common model </vt:lpstr>
      <vt:lpstr>Joint Venture – Examples</vt:lpstr>
      <vt:lpstr>Joint Venture – double-edged sword</vt:lpstr>
      <vt:lpstr>AI or data-driven ventures – JV or NOT? </vt:lpstr>
      <vt:lpstr>Case Study ONE – Logistics Platform / Data</vt:lpstr>
      <vt:lpstr>Case Study ONE – JV or Not?  </vt:lpstr>
      <vt:lpstr>Case Study ONE – JV or Not? </vt:lpstr>
      <vt:lpstr>Case Study ONE – Better Model: Collaboration</vt:lpstr>
      <vt:lpstr>Case Study Two – Public health solutions / Data</vt:lpstr>
      <vt:lpstr>Case Study Two – revenue model</vt:lpstr>
      <vt:lpstr>Case Study Two – JV or not?</vt:lpstr>
      <vt:lpstr>Case Study Two – Is JV a must?</vt:lpstr>
      <vt:lpstr>Verdict – JV or Not JV? </vt:lpstr>
      <vt:lpstr>Finally – On Collaboration / partnership</vt:lpstr>
      <vt:lpstr>The Speaker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2024-07-25T01:57:41Z</dcterms:created>
  <dcterms:modified xsi:type="dcterms:W3CDTF">2024-07-25T01:58:57Z</dcterms:modified>
</cp:coreProperties>
</file>