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57" r:id="rId4"/>
    <p:sldId id="259" r:id="rId5"/>
    <p:sldId id="261" r:id="rId6"/>
    <p:sldId id="271" r:id="rId7"/>
    <p:sldId id="260" r:id="rId8"/>
    <p:sldId id="262" r:id="rId9"/>
    <p:sldId id="264" r:id="rId10"/>
    <p:sldId id="263" r:id="rId11"/>
    <p:sldId id="270" r:id="rId12"/>
    <p:sldId id="265" r:id="rId13"/>
    <p:sldId id="258" r:id="rId14"/>
    <p:sldId id="266"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57" d="100"/>
          <a:sy n="57" d="100"/>
        </p:scale>
        <p:origin x="1016"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U Kung-Chung" userId="f5a9578a-1691-4a1b-a1d5-7315d4c481d8" providerId="ADAL" clId="{15F9D5A8-D699-47F1-A06D-CC511B16CB98}"/>
    <pc:docChg chg="modSld">
      <pc:chgData name="LIU Kung-Chung" userId="f5a9578a-1691-4a1b-a1d5-7315d4c481d8" providerId="ADAL" clId="{15F9D5A8-D699-47F1-A06D-CC511B16CB98}" dt="2024-07-06T10:57:12.669" v="4" actId="20577"/>
      <pc:docMkLst>
        <pc:docMk/>
      </pc:docMkLst>
      <pc:sldChg chg="modSp mod">
        <pc:chgData name="LIU Kung-Chung" userId="f5a9578a-1691-4a1b-a1d5-7315d4c481d8" providerId="ADAL" clId="{15F9D5A8-D699-47F1-A06D-CC511B16CB98}" dt="2024-07-06T10:56:49.139" v="0" actId="20577"/>
        <pc:sldMkLst>
          <pc:docMk/>
          <pc:sldMk cId="1539976595" sldId="256"/>
        </pc:sldMkLst>
        <pc:spChg chg="mod">
          <ac:chgData name="LIU Kung-Chung" userId="f5a9578a-1691-4a1b-a1d5-7315d4c481d8" providerId="ADAL" clId="{15F9D5A8-D699-47F1-A06D-CC511B16CB98}" dt="2024-07-06T10:56:49.139" v="0" actId="20577"/>
          <ac:spMkLst>
            <pc:docMk/>
            <pc:sldMk cId="1539976595" sldId="256"/>
            <ac:spMk id="2" creationId="{7841820B-EEFD-A424-836C-C092C93614B0}"/>
          </ac:spMkLst>
        </pc:spChg>
      </pc:sldChg>
      <pc:sldChg chg="modSp mod">
        <pc:chgData name="LIU Kung-Chung" userId="f5a9578a-1691-4a1b-a1d5-7315d4c481d8" providerId="ADAL" clId="{15F9D5A8-D699-47F1-A06D-CC511B16CB98}" dt="2024-07-06T10:57:12.669" v="4" actId="20577"/>
        <pc:sldMkLst>
          <pc:docMk/>
          <pc:sldMk cId="1270112492" sldId="259"/>
        </pc:sldMkLst>
        <pc:spChg chg="mod">
          <ac:chgData name="LIU Kung-Chung" userId="f5a9578a-1691-4a1b-a1d5-7315d4c481d8" providerId="ADAL" clId="{15F9D5A8-D699-47F1-A06D-CC511B16CB98}" dt="2024-07-06T10:57:12.669" v="4" actId="20577"/>
          <ac:spMkLst>
            <pc:docMk/>
            <pc:sldMk cId="1270112492" sldId="259"/>
            <ac:spMk id="2" creationId="{2B89385D-92C3-F1DF-9D6B-8A680CD481D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F70D5-A58E-D43E-70DE-3A8F9AE743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5301CBCD-C2AB-0235-0EEB-E687E36D65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FABEA366-3060-1541-980A-1BF44F722E6C}"/>
              </a:ext>
            </a:extLst>
          </p:cNvPr>
          <p:cNvSpPr>
            <a:spLocks noGrp="1"/>
          </p:cNvSpPr>
          <p:nvPr>
            <p:ph type="dt" sz="half" idx="10"/>
          </p:nvPr>
        </p:nvSpPr>
        <p:spPr/>
        <p:txBody>
          <a:bodyPr/>
          <a:lstStyle/>
          <a:p>
            <a:fld id="{F12CC0C5-48F2-46D6-9C25-4FE2D666BC56}" type="datetimeFigureOut">
              <a:rPr lang="en-SG" smtClean="0"/>
              <a:t>27/7/2024</a:t>
            </a:fld>
            <a:endParaRPr lang="en-SG"/>
          </a:p>
        </p:txBody>
      </p:sp>
      <p:sp>
        <p:nvSpPr>
          <p:cNvPr id="5" name="Footer Placeholder 4">
            <a:extLst>
              <a:ext uri="{FF2B5EF4-FFF2-40B4-BE49-F238E27FC236}">
                <a16:creationId xmlns:a16="http://schemas.microsoft.com/office/drawing/2014/main" id="{61B7D731-1AD1-C89F-FF07-BEB355D2396D}"/>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91A1FABB-EE87-CF68-A7C0-5E5FDF2E1793}"/>
              </a:ext>
            </a:extLst>
          </p:cNvPr>
          <p:cNvSpPr>
            <a:spLocks noGrp="1"/>
          </p:cNvSpPr>
          <p:nvPr>
            <p:ph type="sldNum" sz="quarter" idx="12"/>
          </p:nvPr>
        </p:nvSpPr>
        <p:spPr/>
        <p:txBody>
          <a:bodyPr/>
          <a:lstStyle/>
          <a:p>
            <a:fld id="{092366DC-F3AE-4327-852C-8CF41B8254F1}" type="slidenum">
              <a:rPr lang="en-SG" smtClean="0"/>
              <a:t>‹#›</a:t>
            </a:fld>
            <a:endParaRPr lang="en-SG"/>
          </a:p>
        </p:txBody>
      </p:sp>
    </p:spTree>
    <p:extLst>
      <p:ext uri="{BB962C8B-B14F-4D97-AF65-F5344CB8AC3E}">
        <p14:creationId xmlns:p14="http://schemas.microsoft.com/office/powerpoint/2010/main" val="2332655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48FE0-48AB-0F24-5E3D-7C1883AB5979}"/>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19664FFC-61D7-DA82-DE65-B5EA468584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C817C6FF-AC63-88D6-68A0-6CC5906FA905}"/>
              </a:ext>
            </a:extLst>
          </p:cNvPr>
          <p:cNvSpPr>
            <a:spLocks noGrp="1"/>
          </p:cNvSpPr>
          <p:nvPr>
            <p:ph type="dt" sz="half" idx="10"/>
          </p:nvPr>
        </p:nvSpPr>
        <p:spPr/>
        <p:txBody>
          <a:bodyPr/>
          <a:lstStyle/>
          <a:p>
            <a:fld id="{F12CC0C5-48F2-46D6-9C25-4FE2D666BC56}" type="datetimeFigureOut">
              <a:rPr lang="en-SG" smtClean="0"/>
              <a:t>27/7/2024</a:t>
            </a:fld>
            <a:endParaRPr lang="en-SG"/>
          </a:p>
        </p:txBody>
      </p:sp>
      <p:sp>
        <p:nvSpPr>
          <p:cNvPr id="5" name="Footer Placeholder 4">
            <a:extLst>
              <a:ext uri="{FF2B5EF4-FFF2-40B4-BE49-F238E27FC236}">
                <a16:creationId xmlns:a16="http://schemas.microsoft.com/office/drawing/2014/main" id="{715F59B1-3329-89EC-439D-746FEF09CC41}"/>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C31D96D4-52B6-F3E6-AE79-245BCFAB1166}"/>
              </a:ext>
            </a:extLst>
          </p:cNvPr>
          <p:cNvSpPr>
            <a:spLocks noGrp="1"/>
          </p:cNvSpPr>
          <p:nvPr>
            <p:ph type="sldNum" sz="quarter" idx="12"/>
          </p:nvPr>
        </p:nvSpPr>
        <p:spPr/>
        <p:txBody>
          <a:bodyPr/>
          <a:lstStyle/>
          <a:p>
            <a:fld id="{092366DC-F3AE-4327-852C-8CF41B8254F1}" type="slidenum">
              <a:rPr lang="en-SG" smtClean="0"/>
              <a:t>‹#›</a:t>
            </a:fld>
            <a:endParaRPr lang="en-SG"/>
          </a:p>
        </p:txBody>
      </p:sp>
    </p:spTree>
    <p:extLst>
      <p:ext uri="{BB962C8B-B14F-4D97-AF65-F5344CB8AC3E}">
        <p14:creationId xmlns:p14="http://schemas.microsoft.com/office/powerpoint/2010/main" val="2153457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9C9F38-FD10-E352-7B11-E253CE5717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14A31815-7DC1-4304-154D-1E8CA37E5B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F891FE27-1B28-FFAD-B2E6-330EF5F7A55A}"/>
              </a:ext>
            </a:extLst>
          </p:cNvPr>
          <p:cNvSpPr>
            <a:spLocks noGrp="1"/>
          </p:cNvSpPr>
          <p:nvPr>
            <p:ph type="dt" sz="half" idx="10"/>
          </p:nvPr>
        </p:nvSpPr>
        <p:spPr/>
        <p:txBody>
          <a:bodyPr/>
          <a:lstStyle/>
          <a:p>
            <a:fld id="{F12CC0C5-48F2-46D6-9C25-4FE2D666BC56}" type="datetimeFigureOut">
              <a:rPr lang="en-SG" smtClean="0"/>
              <a:t>27/7/2024</a:t>
            </a:fld>
            <a:endParaRPr lang="en-SG"/>
          </a:p>
        </p:txBody>
      </p:sp>
      <p:sp>
        <p:nvSpPr>
          <p:cNvPr id="5" name="Footer Placeholder 4">
            <a:extLst>
              <a:ext uri="{FF2B5EF4-FFF2-40B4-BE49-F238E27FC236}">
                <a16:creationId xmlns:a16="http://schemas.microsoft.com/office/drawing/2014/main" id="{F3F5566E-49D9-086C-9C79-E386AC5F53F9}"/>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4F5E3F60-7726-E742-AEBF-A513964773C8}"/>
              </a:ext>
            </a:extLst>
          </p:cNvPr>
          <p:cNvSpPr>
            <a:spLocks noGrp="1"/>
          </p:cNvSpPr>
          <p:nvPr>
            <p:ph type="sldNum" sz="quarter" idx="12"/>
          </p:nvPr>
        </p:nvSpPr>
        <p:spPr/>
        <p:txBody>
          <a:bodyPr/>
          <a:lstStyle/>
          <a:p>
            <a:fld id="{092366DC-F3AE-4327-852C-8CF41B8254F1}" type="slidenum">
              <a:rPr lang="en-SG" smtClean="0"/>
              <a:t>‹#›</a:t>
            </a:fld>
            <a:endParaRPr lang="en-SG"/>
          </a:p>
        </p:txBody>
      </p:sp>
    </p:spTree>
    <p:extLst>
      <p:ext uri="{BB962C8B-B14F-4D97-AF65-F5344CB8AC3E}">
        <p14:creationId xmlns:p14="http://schemas.microsoft.com/office/powerpoint/2010/main" val="2353829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1D59E-C87F-D67D-4754-05695DD189AE}"/>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6ABC7F5F-D255-9123-5D90-FA4BB75539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7D261B6C-5AFF-039F-58AC-3433806C3E46}"/>
              </a:ext>
            </a:extLst>
          </p:cNvPr>
          <p:cNvSpPr>
            <a:spLocks noGrp="1"/>
          </p:cNvSpPr>
          <p:nvPr>
            <p:ph type="dt" sz="half" idx="10"/>
          </p:nvPr>
        </p:nvSpPr>
        <p:spPr/>
        <p:txBody>
          <a:bodyPr/>
          <a:lstStyle/>
          <a:p>
            <a:fld id="{F12CC0C5-48F2-46D6-9C25-4FE2D666BC56}" type="datetimeFigureOut">
              <a:rPr lang="en-SG" smtClean="0"/>
              <a:t>27/7/2024</a:t>
            </a:fld>
            <a:endParaRPr lang="en-SG"/>
          </a:p>
        </p:txBody>
      </p:sp>
      <p:sp>
        <p:nvSpPr>
          <p:cNvPr id="5" name="Footer Placeholder 4">
            <a:extLst>
              <a:ext uri="{FF2B5EF4-FFF2-40B4-BE49-F238E27FC236}">
                <a16:creationId xmlns:a16="http://schemas.microsoft.com/office/drawing/2014/main" id="{2B064420-71E9-949B-316F-3642A5A5CA50}"/>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77A804FA-538D-B667-3283-423C7411BEAB}"/>
              </a:ext>
            </a:extLst>
          </p:cNvPr>
          <p:cNvSpPr>
            <a:spLocks noGrp="1"/>
          </p:cNvSpPr>
          <p:nvPr>
            <p:ph type="sldNum" sz="quarter" idx="12"/>
          </p:nvPr>
        </p:nvSpPr>
        <p:spPr/>
        <p:txBody>
          <a:bodyPr/>
          <a:lstStyle/>
          <a:p>
            <a:fld id="{092366DC-F3AE-4327-852C-8CF41B8254F1}" type="slidenum">
              <a:rPr lang="en-SG" smtClean="0"/>
              <a:t>‹#›</a:t>
            </a:fld>
            <a:endParaRPr lang="en-SG"/>
          </a:p>
        </p:txBody>
      </p:sp>
    </p:spTree>
    <p:extLst>
      <p:ext uri="{BB962C8B-B14F-4D97-AF65-F5344CB8AC3E}">
        <p14:creationId xmlns:p14="http://schemas.microsoft.com/office/powerpoint/2010/main" val="1720517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98FD7-D15B-706C-88FA-0A51E79711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271FF5B5-718A-4A0C-E2FA-9837E49F1DB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00B7A0-29AF-F35F-5A8C-FA1BBA871E68}"/>
              </a:ext>
            </a:extLst>
          </p:cNvPr>
          <p:cNvSpPr>
            <a:spLocks noGrp="1"/>
          </p:cNvSpPr>
          <p:nvPr>
            <p:ph type="dt" sz="half" idx="10"/>
          </p:nvPr>
        </p:nvSpPr>
        <p:spPr/>
        <p:txBody>
          <a:bodyPr/>
          <a:lstStyle/>
          <a:p>
            <a:fld id="{F12CC0C5-48F2-46D6-9C25-4FE2D666BC56}" type="datetimeFigureOut">
              <a:rPr lang="en-SG" smtClean="0"/>
              <a:t>27/7/2024</a:t>
            </a:fld>
            <a:endParaRPr lang="en-SG"/>
          </a:p>
        </p:txBody>
      </p:sp>
      <p:sp>
        <p:nvSpPr>
          <p:cNvPr id="5" name="Footer Placeholder 4">
            <a:extLst>
              <a:ext uri="{FF2B5EF4-FFF2-40B4-BE49-F238E27FC236}">
                <a16:creationId xmlns:a16="http://schemas.microsoft.com/office/drawing/2014/main" id="{8D30D14A-6D71-CD89-6941-16D93AFE668B}"/>
              </a:ext>
            </a:extLst>
          </p:cNvPr>
          <p:cNvSpPr>
            <a:spLocks noGrp="1"/>
          </p:cNvSpPr>
          <p:nvPr>
            <p:ph type="ftr" sz="quarter" idx="11"/>
          </p:nvPr>
        </p:nvSpPr>
        <p:spPr/>
        <p:txBody>
          <a:bodyPr/>
          <a:lstStyle/>
          <a:p>
            <a:endParaRPr lang="en-SG"/>
          </a:p>
        </p:txBody>
      </p:sp>
      <p:sp>
        <p:nvSpPr>
          <p:cNvPr id="6" name="Slide Number Placeholder 5">
            <a:extLst>
              <a:ext uri="{FF2B5EF4-FFF2-40B4-BE49-F238E27FC236}">
                <a16:creationId xmlns:a16="http://schemas.microsoft.com/office/drawing/2014/main" id="{8D3182D5-6A80-7042-7CC7-A9D14318D835}"/>
              </a:ext>
            </a:extLst>
          </p:cNvPr>
          <p:cNvSpPr>
            <a:spLocks noGrp="1"/>
          </p:cNvSpPr>
          <p:nvPr>
            <p:ph type="sldNum" sz="quarter" idx="12"/>
          </p:nvPr>
        </p:nvSpPr>
        <p:spPr/>
        <p:txBody>
          <a:bodyPr/>
          <a:lstStyle/>
          <a:p>
            <a:fld id="{092366DC-F3AE-4327-852C-8CF41B8254F1}" type="slidenum">
              <a:rPr lang="en-SG" smtClean="0"/>
              <a:t>‹#›</a:t>
            </a:fld>
            <a:endParaRPr lang="en-SG"/>
          </a:p>
        </p:txBody>
      </p:sp>
    </p:spTree>
    <p:extLst>
      <p:ext uri="{BB962C8B-B14F-4D97-AF65-F5344CB8AC3E}">
        <p14:creationId xmlns:p14="http://schemas.microsoft.com/office/powerpoint/2010/main" val="896523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E92B4-196C-CD26-B21D-1BEAE40C7472}"/>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A682D4B1-42E9-FE31-7DB2-4707B0BF5E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B80EE059-3499-CB31-242C-F48021F5AA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25C8E37A-7ADF-7B7B-0A7F-4A39B61BCB11}"/>
              </a:ext>
            </a:extLst>
          </p:cNvPr>
          <p:cNvSpPr>
            <a:spLocks noGrp="1"/>
          </p:cNvSpPr>
          <p:nvPr>
            <p:ph type="dt" sz="half" idx="10"/>
          </p:nvPr>
        </p:nvSpPr>
        <p:spPr/>
        <p:txBody>
          <a:bodyPr/>
          <a:lstStyle/>
          <a:p>
            <a:fld id="{F12CC0C5-48F2-46D6-9C25-4FE2D666BC56}" type="datetimeFigureOut">
              <a:rPr lang="en-SG" smtClean="0"/>
              <a:t>27/7/2024</a:t>
            </a:fld>
            <a:endParaRPr lang="en-SG"/>
          </a:p>
        </p:txBody>
      </p:sp>
      <p:sp>
        <p:nvSpPr>
          <p:cNvPr id="6" name="Footer Placeholder 5">
            <a:extLst>
              <a:ext uri="{FF2B5EF4-FFF2-40B4-BE49-F238E27FC236}">
                <a16:creationId xmlns:a16="http://schemas.microsoft.com/office/drawing/2014/main" id="{51D0FE51-F8E6-623A-6C09-65AC578235B8}"/>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31F79999-F86E-9EB5-F698-37733F55B8D6}"/>
              </a:ext>
            </a:extLst>
          </p:cNvPr>
          <p:cNvSpPr>
            <a:spLocks noGrp="1"/>
          </p:cNvSpPr>
          <p:nvPr>
            <p:ph type="sldNum" sz="quarter" idx="12"/>
          </p:nvPr>
        </p:nvSpPr>
        <p:spPr/>
        <p:txBody>
          <a:bodyPr/>
          <a:lstStyle/>
          <a:p>
            <a:fld id="{092366DC-F3AE-4327-852C-8CF41B8254F1}" type="slidenum">
              <a:rPr lang="en-SG" smtClean="0"/>
              <a:t>‹#›</a:t>
            </a:fld>
            <a:endParaRPr lang="en-SG"/>
          </a:p>
        </p:txBody>
      </p:sp>
    </p:spTree>
    <p:extLst>
      <p:ext uri="{BB962C8B-B14F-4D97-AF65-F5344CB8AC3E}">
        <p14:creationId xmlns:p14="http://schemas.microsoft.com/office/powerpoint/2010/main" val="167746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26900-68A5-AE5C-7889-83F5F192C4F6}"/>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68260221-0BDB-72B3-B878-1A45253B48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C788A2-BF0F-3166-97E3-EE5F63B536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29A14462-9179-5407-4D3D-D20BA54022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0C60A2-03AA-E8D0-B95A-2396E21F79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8E50AD44-3C55-BCB6-A519-AF8CC6ECD19D}"/>
              </a:ext>
            </a:extLst>
          </p:cNvPr>
          <p:cNvSpPr>
            <a:spLocks noGrp="1"/>
          </p:cNvSpPr>
          <p:nvPr>
            <p:ph type="dt" sz="half" idx="10"/>
          </p:nvPr>
        </p:nvSpPr>
        <p:spPr/>
        <p:txBody>
          <a:bodyPr/>
          <a:lstStyle/>
          <a:p>
            <a:fld id="{F12CC0C5-48F2-46D6-9C25-4FE2D666BC56}" type="datetimeFigureOut">
              <a:rPr lang="en-SG" smtClean="0"/>
              <a:t>27/7/2024</a:t>
            </a:fld>
            <a:endParaRPr lang="en-SG"/>
          </a:p>
        </p:txBody>
      </p:sp>
      <p:sp>
        <p:nvSpPr>
          <p:cNvPr id="8" name="Footer Placeholder 7">
            <a:extLst>
              <a:ext uri="{FF2B5EF4-FFF2-40B4-BE49-F238E27FC236}">
                <a16:creationId xmlns:a16="http://schemas.microsoft.com/office/drawing/2014/main" id="{14CF23A2-72A1-BE14-C9D6-390A7ED55D31}"/>
              </a:ext>
            </a:extLst>
          </p:cNvPr>
          <p:cNvSpPr>
            <a:spLocks noGrp="1"/>
          </p:cNvSpPr>
          <p:nvPr>
            <p:ph type="ftr" sz="quarter" idx="11"/>
          </p:nvPr>
        </p:nvSpPr>
        <p:spPr/>
        <p:txBody>
          <a:bodyPr/>
          <a:lstStyle/>
          <a:p>
            <a:endParaRPr lang="en-SG"/>
          </a:p>
        </p:txBody>
      </p:sp>
      <p:sp>
        <p:nvSpPr>
          <p:cNvPr id="9" name="Slide Number Placeholder 8">
            <a:extLst>
              <a:ext uri="{FF2B5EF4-FFF2-40B4-BE49-F238E27FC236}">
                <a16:creationId xmlns:a16="http://schemas.microsoft.com/office/drawing/2014/main" id="{D3E057BC-629A-5463-DB50-A481412F6549}"/>
              </a:ext>
            </a:extLst>
          </p:cNvPr>
          <p:cNvSpPr>
            <a:spLocks noGrp="1"/>
          </p:cNvSpPr>
          <p:nvPr>
            <p:ph type="sldNum" sz="quarter" idx="12"/>
          </p:nvPr>
        </p:nvSpPr>
        <p:spPr/>
        <p:txBody>
          <a:bodyPr/>
          <a:lstStyle/>
          <a:p>
            <a:fld id="{092366DC-F3AE-4327-852C-8CF41B8254F1}" type="slidenum">
              <a:rPr lang="en-SG" smtClean="0"/>
              <a:t>‹#›</a:t>
            </a:fld>
            <a:endParaRPr lang="en-SG"/>
          </a:p>
        </p:txBody>
      </p:sp>
    </p:spTree>
    <p:extLst>
      <p:ext uri="{BB962C8B-B14F-4D97-AF65-F5344CB8AC3E}">
        <p14:creationId xmlns:p14="http://schemas.microsoft.com/office/powerpoint/2010/main" val="242663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DC1FF-E033-A88E-8D5B-E37C2D91E066}"/>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BF9D0BA5-2A1A-4AAE-612F-71EC4E5BAAF4}"/>
              </a:ext>
            </a:extLst>
          </p:cNvPr>
          <p:cNvSpPr>
            <a:spLocks noGrp="1"/>
          </p:cNvSpPr>
          <p:nvPr>
            <p:ph type="dt" sz="half" idx="10"/>
          </p:nvPr>
        </p:nvSpPr>
        <p:spPr/>
        <p:txBody>
          <a:bodyPr/>
          <a:lstStyle/>
          <a:p>
            <a:fld id="{F12CC0C5-48F2-46D6-9C25-4FE2D666BC56}" type="datetimeFigureOut">
              <a:rPr lang="en-SG" smtClean="0"/>
              <a:t>27/7/2024</a:t>
            </a:fld>
            <a:endParaRPr lang="en-SG"/>
          </a:p>
        </p:txBody>
      </p:sp>
      <p:sp>
        <p:nvSpPr>
          <p:cNvPr id="4" name="Footer Placeholder 3">
            <a:extLst>
              <a:ext uri="{FF2B5EF4-FFF2-40B4-BE49-F238E27FC236}">
                <a16:creationId xmlns:a16="http://schemas.microsoft.com/office/drawing/2014/main" id="{23D4B498-3307-3430-D4C1-0EE9C478BBAF}"/>
              </a:ext>
            </a:extLst>
          </p:cNvPr>
          <p:cNvSpPr>
            <a:spLocks noGrp="1"/>
          </p:cNvSpPr>
          <p:nvPr>
            <p:ph type="ftr" sz="quarter" idx="11"/>
          </p:nvPr>
        </p:nvSpPr>
        <p:spPr/>
        <p:txBody>
          <a:bodyPr/>
          <a:lstStyle/>
          <a:p>
            <a:endParaRPr lang="en-SG"/>
          </a:p>
        </p:txBody>
      </p:sp>
      <p:sp>
        <p:nvSpPr>
          <p:cNvPr id="5" name="Slide Number Placeholder 4">
            <a:extLst>
              <a:ext uri="{FF2B5EF4-FFF2-40B4-BE49-F238E27FC236}">
                <a16:creationId xmlns:a16="http://schemas.microsoft.com/office/drawing/2014/main" id="{D756711F-B528-A129-F882-5BC19BBA5B32}"/>
              </a:ext>
            </a:extLst>
          </p:cNvPr>
          <p:cNvSpPr>
            <a:spLocks noGrp="1"/>
          </p:cNvSpPr>
          <p:nvPr>
            <p:ph type="sldNum" sz="quarter" idx="12"/>
          </p:nvPr>
        </p:nvSpPr>
        <p:spPr/>
        <p:txBody>
          <a:bodyPr/>
          <a:lstStyle/>
          <a:p>
            <a:fld id="{092366DC-F3AE-4327-852C-8CF41B8254F1}" type="slidenum">
              <a:rPr lang="en-SG" smtClean="0"/>
              <a:t>‹#›</a:t>
            </a:fld>
            <a:endParaRPr lang="en-SG"/>
          </a:p>
        </p:txBody>
      </p:sp>
    </p:spTree>
    <p:extLst>
      <p:ext uri="{BB962C8B-B14F-4D97-AF65-F5344CB8AC3E}">
        <p14:creationId xmlns:p14="http://schemas.microsoft.com/office/powerpoint/2010/main" val="1136507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E6BA21-2979-D903-5D05-0C247C80B9F4}"/>
              </a:ext>
            </a:extLst>
          </p:cNvPr>
          <p:cNvSpPr>
            <a:spLocks noGrp="1"/>
          </p:cNvSpPr>
          <p:nvPr>
            <p:ph type="dt" sz="half" idx="10"/>
          </p:nvPr>
        </p:nvSpPr>
        <p:spPr/>
        <p:txBody>
          <a:bodyPr/>
          <a:lstStyle/>
          <a:p>
            <a:fld id="{F12CC0C5-48F2-46D6-9C25-4FE2D666BC56}" type="datetimeFigureOut">
              <a:rPr lang="en-SG" smtClean="0"/>
              <a:t>27/7/2024</a:t>
            </a:fld>
            <a:endParaRPr lang="en-SG"/>
          </a:p>
        </p:txBody>
      </p:sp>
      <p:sp>
        <p:nvSpPr>
          <p:cNvPr id="3" name="Footer Placeholder 2">
            <a:extLst>
              <a:ext uri="{FF2B5EF4-FFF2-40B4-BE49-F238E27FC236}">
                <a16:creationId xmlns:a16="http://schemas.microsoft.com/office/drawing/2014/main" id="{3C013137-47DF-DE5A-41D8-75BF7DF4F236}"/>
              </a:ext>
            </a:extLst>
          </p:cNvPr>
          <p:cNvSpPr>
            <a:spLocks noGrp="1"/>
          </p:cNvSpPr>
          <p:nvPr>
            <p:ph type="ftr" sz="quarter" idx="11"/>
          </p:nvPr>
        </p:nvSpPr>
        <p:spPr/>
        <p:txBody>
          <a:bodyPr/>
          <a:lstStyle/>
          <a:p>
            <a:endParaRPr lang="en-SG"/>
          </a:p>
        </p:txBody>
      </p:sp>
      <p:sp>
        <p:nvSpPr>
          <p:cNvPr id="4" name="Slide Number Placeholder 3">
            <a:extLst>
              <a:ext uri="{FF2B5EF4-FFF2-40B4-BE49-F238E27FC236}">
                <a16:creationId xmlns:a16="http://schemas.microsoft.com/office/drawing/2014/main" id="{A561872C-0203-1234-4188-ED56C3D75772}"/>
              </a:ext>
            </a:extLst>
          </p:cNvPr>
          <p:cNvSpPr>
            <a:spLocks noGrp="1"/>
          </p:cNvSpPr>
          <p:nvPr>
            <p:ph type="sldNum" sz="quarter" idx="12"/>
          </p:nvPr>
        </p:nvSpPr>
        <p:spPr/>
        <p:txBody>
          <a:bodyPr/>
          <a:lstStyle/>
          <a:p>
            <a:fld id="{092366DC-F3AE-4327-852C-8CF41B8254F1}" type="slidenum">
              <a:rPr lang="en-SG" smtClean="0"/>
              <a:t>‹#›</a:t>
            </a:fld>
            <a:endParaRPr lang="en-SG"/>
          </a:p>
        </p:txBody>
      </p:sp>
    </p:spTree>
    <p:extLst>
      <p:ext uri="{BB962C8B-B14F-4D97-AF65-F5344CB8AC3E}">
        <p14:creationId xmlns:p14="http://schemas.microsoft.com/office/powerpoint/2010/main" val="3963426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745D2-F471-E5AD-B2E7-73A4F26615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81B092F7-D25B-A761-9C52-E6FEFBAF0B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A65758D5-5DE9-C7E7-32A1-C44AF67634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52C013-2CC8-56F0-9B1D-49137CE169A4}"/>
              </a:ext>
            </a:extLst>
          </p:cNvPr>
          <p:cNvSpPr>
            <a:spLocks noGrp="1"/>
          </p:cNvSpPr>
          <p:nvPr>
            <p:ph type="dt" sz="half" idx="10"/>
          </p:nvPr>
        </p:nvSpPr>
        <p:spPr/>
        <p:txBody>
          <a:bodyPr/>
          <a:lstStyle/>
          <a:p>
            <a:fld id="{F12CC0C5-48F2-46D6-9C25-4FE2D666BC56}" type="datetimeFigureOut">
              <a:rPr lang="en-SG" smtClean="0"/>
              <a:t>27/7/2024</a:t>
            </a:fld>
            <a:endParaRPr lang="en-SG"/>
          </a:p>
        </p:txBody>
      </p:sp>
      <p:sp>
        <p:nvSpPr>
          <p:cNvPr id="6" name="Footer Placeholder 5">
            <a:extLst>
              <a:ext uri="{FF2B5EF4-FFF2-40B4-BE49-F238E27FC236}">
                <a16:creationId xmlns:a16="http://schemas.microsoft.com/office/drawing/2014/main" id="{86A49D97-116F-EF92-55A8-1C7E0FC84D70}"/>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B0C35BBD-9BC7-CE13-D3B7-8C656569CA86}"/>
              </a:ext>
            </a:extLst>
          </p:cNvPr>
          <p:cNvSpPr>
            <a:spLocks noGrp="1"/>
          </p:cNvSpPr>
          <p:nvPr>
            <p:ph type="sldNum" sz="quarter" idx="12"/>
          </p:nvPr>
        </p:nvSpPr>
        <p:spPr/>
        <p:txBody>
          <a:bodyPr/>
          <a:lstStyle/>
          <a:p>
            <a:fld id="{092366DC-F3AE-4327-852C-8CF41B8254F1}" type="slidenum">
              <a:rPr lang="en-SG" smtClean="0"/>
              <a:t>‹#›</a:t>
            </a:fld>
            <a:endParaRPr lang="en-SG"/>
          </a:p>
        </p:txBody>
      </p:sp>
    </p:spTree>
    <p:extLst>
      <p:ext uri="{BB962C8B-B14F-4D97-AF65-F5344CB8AC3E}">
        <p14:creationId xmlns:p14="http://schemas.microsoft.com/office/powerpoint/2010/main" val="370004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039E7-B9A9-CAC0-09D7-A94F72354D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C62384DE-9A21-8136-B156-ACC75FFD17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a:extLst>
              <a:ext uri="{FF2B5EF4-FFF2-40B4-BE49-F238E27FC236}">
                <a16:creationId xmlns:a16="http://schemas.microsoft.com/office/drawing/2014/main" id="{4C404378-C3A0-F99F-E5F3-3172350CCE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91C307-3400-9CC5-0DDD-0274DAAF05B0}"/>
              </a:ext>
            </a:extLst>
          </p:cNvPr>
          <p:cNvSpPr>
            <a:spLocks noGrp="1"/>
          </p:cNvSpPr>
          <p:nvPr>
            <p:ph type="dt" sz="half" idx="10"/>
          </p:nvPr>
        </p:nvSpPr>
        <p:spPr/>
        <p:txBody>
          <a:bodyPr/>
          <a:lstStyle/>
          <a:p>
            <a:fld id="{F12CC0C5-48F2-46D6-9C25-4FE2D666BC56}" type="datetimeFigureOut">
              <a:rPr lang="en-SG" smtClean="0"/>
              <a:t>27/7/2024</a:t>
            </a:fld>
            <a:endParaRPr lang="en-SG"/>
          </a:p>
        </p:txBody>
      </p:sp>
      <p:sp>
        <p:nvSpPr>
          <p:cNvPr id="6" name="Footer Placeholder 5">
            <a:extLst>
              <a:ext uri="{FF2B5EF4-FFF2-40B4-BE49-F238E27FC236}">
                <a16:creationId xmlns:a16="http://schemas.microsoft.com/office/drawing/2014/main" id="{E029263E-435D-012B-D779-4BAA82759AD6}"/>
              </a:ext>
            </a:extLst>
          </p:cNvPr>
          <p:cNvSpPr>
            <a:spLocks noGrp="1"/>
          </p:cNvSpPr>
          <p:nvPr>
            <p:ph type="ftr" sz="quarter" idx="11"/>
          </p:nvPr>
        </p:nvSpPr>
        <p:spPr/>
        <p:txBody>
          <a:bodyPr/>
          <a:lstStyle/>
          <a:p>
            <a:endParaRPr lang="en-SG"/>
          </a:p>
        </p:txBody>
      </p:sp>
      <p:sp>
        <p:nvSpPr>
          <p:cNvPr id="7" name="Slide Number Placeholder 6">
            <a:extLst>
              <a:ext uri="{FF2B5EF4-FFF2-40B4-BE49-F238E27FC236}">
                <a16:creationId xmlns:a16="http://schemas.microsoft.com/office/drawing/2014/main" id="{11B9F7F1-C7FE-1F71-EAC2-9CE439EC0DE1}"/>
              </a:ext>
            </a:extLst>
          </p:cNvPr>
          <p:cNvSpPr>
            <a:spLocks noGrp="1"/>
          </p:cNvSpPr>
          <p:nvPr>
            <p:ph type="sldNum" sz="quarter" idx="12"/>
          </p:nvPr>
        </p:nvSpPr>
        <p:spPr/>
        <p:txBody>
          <a:bodyPr/>
          <a:lstStyle/>
          <a:p>
            <a:fld id="{092366DC-F3AE-4327-852C-8CF41B8254F1}" type="slidenum">
              <a:rPr lang="en-SG" smtClean="0"/>
              <a:t>‹#›</a:t>
            </a:fld>
            <a:endParaRPr lang="en-SG"/>
          </a:p>
        </p:txBody>
      </p:sp>
    </p:spTree>
    <p:extLst>
      <p:ext uri="{BB962C8B-B14F-4D97-AF65-F5344CB8AC3E}">
        <p14:creationId xmlns:p14="http://schemas.microsoft.com/office/powerpoint/2010/main" val="3127461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550BB9-46FF-D525-8C1E-C47E27B48B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4360628E-CC3D-E417-5A05-31749CBC0A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59B6DA92-6381-8BFC-FA37-413AD69296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12CC0C5-48F2-46D6-9C25-4FE2D666BC56}" type="datetimeFigureOut">
              <a:rPr lang="en-SG" smtClean="0"/>
              <a:t>27/7/2024</a:t>
            </a:fld>
            <a:endParaRPr lang="en-SG"/>
          </a:p>
        </p:txBody>
      </p:sp>
      <p:sp>
        <p:nvSpPr>
          <p:cNvPr id="5" name="Footer Placeholder 4">
            <a:extLst>
              <a:ext uri="{FF2B5EF4-FFF2-40B4-BE49-F238E27FC236}">
                <a16:creationId xmlns:a16="http://schemas.microsoft.com/office/drawing/2014/main" id="{F4BA946E-46E1-2146-7E9D-7E2CEB01B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SG"/>
          </a:p>
        </p:txBody>
      </p:sp>
      <p:sp>
        <p:nvSpPr>
          <p:cNvPr id="6" name="Slide Number Placeholder 5">
            <a:extLst>
              <a:ext uri="{FF2B5EF4-FFF2-40B4-BE49-F238E27FC236}">
                <a16:creationId xmlns:a16="http://schemas.microsoft.com/office/drawing/2014/main" id="{53B64663-9AA1-E0D8-AE3E-8708A21B50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92366DC-F3AE-4327-852C-8CF41B8254F1}" type="slidenum">
              <a:rPr lang="en-SG" smtClean="0"/>
              <a:t>‹#›</a:t>
            </a:fld>
            <a:endParaRPr lang="en-SG"/>
          </a:p>
        </p:txBody>
      </p:sp>
      <p:sp>
        <p:nvSpPr>
          <p:cNvPr id="8" name="TextBox 7">
            <a:extLst>
              <a:ext uri="{FF2B5EF4-FFF2-40B4-BE49-F238E27FC236}">
                <a16:creationId xmlns:a16="http://schemas.microsoft.com/office/drawing/2014/main" id="{EDDB9BBB-1F3F-2E8A-F2E5-F11B1A80B997}"/>
              </a:ext>
            </a:extLst>
          </p:cNvPr>
          <p:cNvSpPr txBox="1"/>
          <p:nvPr userDrawn="1">
            <p:extLst>
              <p:ext uri="{1162E1C5-73C7-4A58-AE30-91384D911F3F}">
                <p184:classification xmlns:p184="http://schemas.microsoft.com/office/powerpoint/2018/4/main" val="hdr"/>
              </p:ext>
            </p:extLst>
          </p:nvPr>
        </p:nvSpPr>
        <p:spPr>
          <a:xfrm>
            <a:off x="5480050" y="63500"/>
            <a:ext cx="1254125" cy="121920"/>
          </a:xfrm>
          <a:prstGeom prst="rect">
            <a:avLst/>
          </a:prstGeom>
        </p:spPr>
        <p:txBody>
          <a:bodyPr horzOverflow="overflow" lIns="0" tIns="0" rIns="0" bIns="0">
            <a:spAutoFit/>
          </a:bodyPr>
          <a:lstStyle/>
          <a:p>
            <a:pPr algn="l"/>
            <a:r>
              <a:rPr lang="en-SG" sz="800">
                <a:solidFill>
                  <a:srgbClr val="000000"/>
                </a:solidFill>
                <a:latin typeface="Calibri" panose="020F0502020204030204" pitchFamily="34" charset="0"/>
                <a:cs typeface="Calibri" panose="020F0502020204030204" pitchFamily="34" charset="0"/>
              </a:rPr>
              <a:t>SMU Classification: Restricted</a:t>
            </a:r>
          </a:p>
        </p:txBody>
      </p:sp>
    </p:spTree>
    <p:extLst>
      <p:ext uri="{BB962C8B-B14F-4D97-AF65-F5344CB8AC3E}">
        <p14:creationId xmlns:p14="http://schemas.microsoft.com/office/powerpoint/2010/main" val="3779308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1820B-EEFD-A424-836C-C092C93614B0}"/>
              </a:ext>
            </a:extLst>
          </p:cNvPr>
          <p:cNvSpPr>
            <a:spLocks noGrp="1"/>
          </p:cNvSpPr>
          <p:nvPr>
            <p:ph type="ctrTitle"/>
          </p:nvPr>
        </p:nvSpPr>
        <p:spPr/>
        <p:txBody>
          <a:bodyPr>
            <a:normAutofit fontScale="90000"/>
          </a:bodyPr>
          <a:lstStyle/>
          <a:p>
            <a:r>
              <a:rPr lang="en-US"/>
              <a:t>Decommissioning Useless Intangible Assets</a:t>
            </a:r>
            <a:r>
              <a:rPr lang="en-US">
                <a:latin typeface="Times New Roman" panose="02020603050405020304" pitchFamily="18" charset="0"/>
                <a:cs typeface="Times New Roman" panose="02020603050405020304" pitchFamily="18" charset="0"/>
              </a:rPr>
              <a:t>–</a:t>
            </a:r>
            <a:r>
              <a:rPr lang="en-US"/>
              <a:t>IC-Layout Design Right As An Example</a:t>
            </a:r>
            <a:endParaRPr lang="en-SG" dirty="0"/>
          </a:p>
        </p:txBody>
      </p:sp>
      <p:sp>
        <p:nvSpPr>
          <p:cNvPr id="3" name="Subtitle 2">
            <a:extLst>
              <a:ext uri="{FF2B5EF4-FFF2-40B4-BE49-F238E27FC236}">
                <a16:creationId xmlns:a16="http://schemas.microsoft.com/office/drawing/2014/main" id="{749E476A-AAB1-1194-5C91-402D34E054F9}"/>
              </a:ext>
            </a:extLst>
          </p:cNvPr>
          <p:cNvSpPr>
            <a:spLocks noGrp="1"/>
          </p:cNvSpPr>
          <p:nvPr>
            <p:ph type="subTitle" idx="1"/>
          </p:nvPr>
        </p:nvSpPr>
        <p:spPr/>
        <p:txBody>
          <a:bodyPr/>
          <a:lstStyle/>
          <a:p>
            <a:r>
              <a:rPr lang="en-US"/>
              <a:t>Professor Dr. Kung-Chung LIU</a:t>
            </a:r>
          </a:p>
          <a:p>
            <a:r>
              <a:rPr lang="en-US"/>
              <a:t>Singapore Management University/Renmin University of China</a:t>
            </a:r>
          </a:p>
          <a:p>
            <a:r>
              <a:rPr lang="en-US"/>
              <a:t>Adjunct Chair Professor, Shandong University, China</a:t>
            </a:r>
          </a:p>
          <a:p>
            <a:endParaRPr lang="en-SG" dirty="0"/>
          </a:p>
        </p:txBody>
      </p:sp>
    </p:spTree>
    <p:extLst>
      <p:ext uri="{BB962C8B-B14F-4D97-AF65-F5344CB8AC3E}">
        <p14:creationId xmlns:p14="http://schemas.microsoft.com/office/powerpoint/2010/main" val="1539976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50771-C56B-F12B-82E4-989746CFA07F}"/>
              </a:ext>
            </a:extLst>
          </p:cNvPr>
          <p:cNvSpPr>
            <a:spLocks noGrp="1"/>
          </p:cNvSpPr>
          <p:nvPr>
            <p:ph type="title"/>
          </p:nvPr>
        </p:nvSpPr>
        <p:spPr/>
        <p:txBody>
          <a:bodyPr>
            <a:normAutofit fontScale="90000"/>
          </a:bodyPr>
          <a:lstStyle/>
          <a:p>
            <a:br>
              <a:rPr lang="en-SG" b="0" i="1" dirty="0">
                <a:solidFill>
                  <a:srgbClr val="000000"/>
                </a:solidFill>
                <a:effectLst/>
                <a:highlight>
                  <a:srgbClr val="FFFFFF"/>
                </a:highlight>
                <a:latin typeface="Museo Sans 700"/>
              </a:rPr>
            </a:br>
            <a:r>
              <a:rPr lang="en-SG" b="0" dirty="0">
                <a:solidFill>
                  <a:srgbClr val="000000"/>
                </a:solidFill>
                <a:effectLst/>
                <a:highlight>
                  <a:srgbClr val="FFFFFF"/>
                </a:highlight>
                <a:latin typeface="Museo Sans 700"/>
              </a:rPr>
              <a:t>Article 37 exempts good-faith buyers of chips</a:t>
            </a:r>
            <a:br>
              <a:rPr lang="en-SG" b="0" i="1" dirty="0">
                <a:solidFill>
                  <a:srgbClr val="000000"/>
                </a:solidFill>
                <a:effectLst/>
                <a:highlight>
                  <a:srgbClr val="FFFFFF"/>
                </a:highlight>
                <a:latin typeface="Museo Sans 700"/>
              </a:rPr>
            </a:br>
            <a:endParaRPr lang="en-SG" dirty="0"/>
          </a:p>
        </p:txBody>
      </p:sp>
      <p:sp>
        <p:nvSpPr>
          <p:cNvPr id="3" name="Content Placeholder 2">
            <a:extLst>
              <a:ext uri="{FF2B5EF4-FFF2-40B4-BE49-F238E27FC236}">
                <a16:creationId xmlns:a16="http://schemas.microsoft.com/office/drawing/2014/main" id="{9EA6CEDA-1B26-BCBB-1C7E-BCEC1E452E59}"/>
              </a:ext>
            </a:extLst>
          </p:cNvPr>
          <p:cNvSpPr>
            <a:spLocks noGrp="1"/>
          </p:cNvSpPr>
          <p:nvPr>
            <p:ph idx="1"/>
          </p:nvPr>
        </p:nvSpPr>
        <p:spPr/>
        <p:txBody>
          <a:bodyPr>
            <a:normAutofit fontScale="92500" lnSpcReduction="20000"/>
          </a:bodyPr>
          <a:lstStyle/>
          <a:p>
            <a:r>
              <a:rPr lang="en-US" dirty="0"/>
              <a:t>1. Notwithstanding Article 36, no Member shall consider unlawful the performance of any of the acts referred to in that Article in respect of an IC incorporating an unlawfully reproduced layout-design or any article incorporating such an IC where the person performing or ordering such acts </a:t>
            </a:r>
            <a:r>
              <a:rPr lang="en-US" dirty="0">
                <a:highlight>
                  <a:srgbClr val="FFFF00"/>
                </a:highlight>
              </a:rPr>
              <a:t>did not know and had no reasonable ground to know</a:t>
            </a:r>
            <a:r>
              <a:rPr lang="en-US" dirty="0"/>
              <a:t>, when acquiring the IC or article incorporating such an IC, that it incorporated an unlawfully reproduced layout-design. </a:t>
            </a:r>
          </a:p>
          <a:p>
            <a:r>
              <a:rPr lang="en-US" dirty="0"/>
              <a:t>Members shall provide that, after the time that such person has </a:t>
            </a:r>
            <a:r>
              <a:rPr lang="en-US" dirty="0">
                <a:highlight>
                  <a:srgbClr val="FFFF00"/>
                </a:highlight>
              </a:rPr>
              <a:t>received sufficient notice </a:t>
            </a:r>
            <a:r>
              <a:rPr lang="en-US" dirty="0"/>
              <a:t>that the layout-design was unlawfully reproduced, that person may perform any of the acts with respect to the stock on hand or ordered before such time, but </a:t>
            </a:r>
            <a:r>
              <a:rPr lang="en-US" dirty="0">
                <a:highlight>
                  <a:srgbClr val="FFFF00"/>
                </a:highlight>
              </a:rPr>
              <a:t>shall be liable to pay to the right holder a sum equivalent to a reasonable royalty </a:t>
            </a:r>
            <a:r>
              <a:rPr lang="en-US" dirty="0"/>
              <a:t>such as would be payable under a freely negotiated </a:t>
            </a:r>
            <a:r>
              <a:rPr lang="en-US" dirty="0" err="1"/>
              <a:t>licence</a:t>
            </a:r>
            <a:r>
              <a:rPr lang="en-US" dirty="0"/>
              <a:t> in respect of such a layout-design.</a:t>
            </a:r>
            <a:endParaRPr lang="en-SG" dirty="0"/>
          </a:p>
        </p:txBody>
      </p:sp>
    </p:spTree>
    <p:extLst>
      <p:ext uri="{BB962C8B-B14F-4D97-AF65-F5344CB8AC3E}">
        <p14:creationId xmlns:p14="http://schemas.microsoft.com/office/powerpoint/2010/main" val="3053307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30D37-C856-2C66-5687-DA408EC7F14A}"/>
              </a:ext>
            </a:extLst>
          </p:cNvPr>
          <p:cNvSpPr>
            <a:spLocks noGrp="1"/>
          </p:cNvSpPr>
          <p:nvPr>
            <p:ph type="title"/>
          </p:nvPr>
        </p:nvSpPr>
        <p:spPr>
          <a:xfrm>
            <a:off x="762000" y="365125"/>
            <a:ext cx="10591800" cy="778427"/>
          </a:xfrm>
        </p:spPr>
        <p:txBody>
          <a:bodyPr>
            <a:normAutofit fontScale="90000"/>
          </a:bodyPr>
          <a:lstStyle/>
          <a:p>
            <a:br>
              <a:rPr lang="en-US" dirty="0"/>
            </a:br>
            <a:r>
              <a:rPr lang="en-US" b="1" dirty="0"/>
              <a:t>No significance in the US–the biggest chip designer</a:t>
            </a:r>
            <a:br>
              <a:rPr lang="en-US" dirty="0"/>
            </a:br>
            <a:endParaRPr lang="en-SG" dirty="0"/>
          </a:p>
        </p:txBody>
      </p:sp>
      <p:sp>
        <p:nvSpPr>
          <p:cNvPr id="3" name="Content Placeholder 2">
            <a:extLst>
              <a:ext uri="{FF2B5EF4-FFF2-40B4-BE49-F238E27FC236}">
                <a16:creationId xmlns:a16="http://schemas.microsoft.com/office/drawing/2014/main" id="{67366663-B6FE-604D-24B7-D420DEEE1D3D}"/>
              </a:ext>
            </a:extLst>
          </p:cNvPr>
          <p:cNvSpPr>
            <a:spLocks noGrp="1"/>
          </p:cNvSpPr>
          <p:nvPr>
            <p:ph idx="1"/>
          </p:nvPr>
        </p:nvSpPr>
        <p:spPr>
          <a:xfrm>
            <a:off x="479502" y="1349297"/>
            <a:ext cx="11822152" cy="6991002"/>
          </a:xfrm>
        </p:spPr>
        <p:txBody>
          <a:bodyPr>
            <a:normAutofit/>
          </a:bodyPr>
          <a:lstStyle/>
          <a:p>
            <a:r>
              <a:rPr lang="en-US" dirty="0"/>
              <a:t>Few IC layout designs got registered</a:t>
            </a:r>
          </a:p>
          <a:p>
            <a:endParaRPr lang="en-US" dirty="0"/>
          </a:p>
          <a:p>
            <a:endParaRPr lang="en-US" dirty="0"/>
          </a:p>
          <a:p>
            <a:endParaRPr lang="en-US" dirty="0"/>
          </a:p>
          <a:p>
            <a:r>
              <a:rPr lang="en-US" dirty="0"/>
              <a:t>Between 2010-2022, there are </a:t>
            </a:r>
            <a:r>
              <a:rPr lang="en-US" dirty="0">
                <a:highlight>
                  <a:srgbClr val="FFFF00"/>
                </a:highlight>
              </a:rPr>
              <a:t>646 mask works </a:t>
            </a:r>
            <a:r>
              <a:rPr lang="en-US" dirty="0"/>
              <a:t>registered in the U.S. Copyright Office. Here is the number of mask works registered with the U.S. Copyright Office.                                             </a:t>
            </a:r>
          </a:p>
          <a:p>
            <a:r>
              <a:rPr lang="en-US" dirty="0"/>
              <a:t>No court decision</a:t>
            </a:r>
          </a:p>
          <a:p>
            <a:r>
              <a:rPr lang="en-US" dirty="0"/>
              <a:t>Far more patents than IC layout designs are filed and procured by chip manufacturers </a:t>
            </a:r>
            <a:endParaRPr lang="en-SG" dirty="0"/>
          </a:p>
        </p:txBody>
      </p:sp>
      <p:sp>
        <p:nvSpPr>
          <p:cNvPr id="4" name="Rectangle 1">
            <a:extLst>
              <a:ext uri="{FF2B5EF4-FFF2-40B4-BE49-F238E27FC236}">
                <a16:creationId xmlns:a16="http://schemas.microsoft.com/office/drawing/2014/main" id="{659BB63F-090D-D931-D050-0CF7C2277E7F}"/>
              </a:ext>
            </a:extLst>
          </p:cNvPr>
          <p:cNvSpPr>
            <a:spLocks noChangeArrowheads="1"/>
          </p:cNvSpPr>
          <p:nvPr/>
        </p:nvSpPr>
        <p:spPr bwMode="auto">
          <a:xfrm>
            <a:off x="1037064" y="2807541"/>
            <a:ext cx="924483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333333"/>
                </a:solidFill>
                <a:effectLst/>
                <a:latin typeface="Roboto" panose="02000000000000000000" pitchFamily="2" charset="0"/>
              </a:rPr>
              <a:t>Between 2010-2022, there are 646 mask works registered in the U.S. Copyright Office. Here is the number of mask works registered with the U.S.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a:extLst>
              <a:ext uri="{FF2B5EF4-FFF2-40B4-BE49-F238E27FC236}">
                <a16:creationId xmlns:a16="http://schemas.microsoft.com/office/drawing/2014/main" id="{5E3F73B4-ED3E-1512-22CD-5AC4E5B38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6914" y="2350971"/>
            <a:ext cx="8886825" cy="923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3208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0F4C3-410D-D4D2-527D-64CE26EFFEAD}"/>
              </a:ext>
            </a:extLst>
          </p:cNvPr>
          <p:cNvSpPr>
            <a:spLocks noGrp="1"/>
          </p:cNvSpPr>
          <p:nvPr>
            <p:ph type="title"/>
          </p:nvPr>
        </p:nvSpPr>
        <p:spPr>
          <a:xfrm>
            <a:off x="5763491" y="1138036"/>
            <a:ext cx="5549448" cy="898579"/>
          </a:xfrm>
        </p:spPr>
        <p:txBody>
          <a:bodyPr anchor="t">
            <a:normAutofit fontScale="90000"/>
          </a:bodyPr>
          <a:lstStyle/>
          <a:p>
            <a:r>
              <a:rPr lang="en-US" sz="3200" b="1" dirty="0"/>
              <a:t>No significance in Taiwan</a:t>
            </a:r>
            <a:r>
              <a:rPr lang="en-US" sz="3200" b="1" dirty="0">
                <a:latin typeface="Times New Roman" panose="02020603050405020304" pitchFamily="18" charset="0"/>
                <a:cs typeface="Times New Roman" panose="02020603050405020304" pitchFamily="18" charset="0"/>
              </a:rPr>
              <a:t>–The biggest chip manufacturer</a:t>
            </a:r>
            <a:endParaRPr lang="en-SG" sz="3200" b="1" dirty="0"/>
          </a:p>
        </p:txBody>
      </p:sp>
      <p:pic>
        <p:nvPicPr>
          <p:cNvPr id="5" name="Picture 4" descr="Circuit board background">
            <a:extLst>
              <a:ext uri="{FF2B5EF4-FFF2-40B4-BE49-F238E27FC236}">
                <a16:creationId xmlns:a16="http://schemas.microsoft.com/office/drawing/2014/main" id="{9022DC18-8784-4EFD-2DDA-077D3FE748EB}"/>
              </a:ext>
            </a:extLst>
          </p:cNvPr>
          <p:cNvPicPr>
            <a:picLocks noChangeAspect="1"/>
          </p:cNvPicPr>
          <p:nvPr/>
        </p:nvPicPr>
        <p:blipFill rotWithShape="1">
          <a:blip r:embed="rId2"/>
          <a:srcRect l="7802" r="42249"/>
          <a:stretch/>
        </p:blipFill>
        <p:spPr>
          <a:xfrm>
            <a:off x="-1" y="10"/>
            <a:ext cx="5151179" cy="6857990"/>
          </a:xfrm>
          <a:prstGeom prst="rect">
            <a:avLst/>
          </a:prstGeom>
        </p:spPr>
      </p:pic>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116FFAA-5A8B-D914-69B7-6A6D80AD276D}"/>
              </a:ext>
            </a:extLst>
          </p:cNvPr>
          <p:cNvSpPr>
            <a:spLocks noGrp="1"/>
          </p:cNvSpPr>
          <p:nvPr>
            <p:ph idx="1"/>
          </p:nvPr>
        </p:nvSpPr>
        <p:spPr>
          <a:xfrm>
            <a:off x="5642517" y="2308302"/>
            <a:ext cx="5670422" cy="4226313"/>
          </a:xfrm>
        </p:spPr>
        <p:txBody>
          <a:bodyPr>
            <a:normAutofit fontScale="92500" lnSpcReduction="20000"/>
          </a:bodyPr>
          <a:lstStyle/>
          <a:p>
            <a:r>
              <a:rPr lang="en-US" sz="2400" dirty="0"/>
              <a:t>Circuit Layouts Protection Act was enacted in Taiwan in 1995. and revised only once in 2002. </a:t>
            </a:r>
          </a:p>
          <a:p>
            <a:r>
              <a:rPr lang="en-US" sz="2400" dirty="0"/>
              <a:t>The Act was ushered in mainly to comply with the TRIPS Agreement (Articles 35–37) and to satisfy US trade demand, as it does not seem to be of relevance for the information and communication industry in Taiwan.</a:t>
            </a:r>
          </a:p>
          <a:p>
            <a:r>
              <a:rPr lang="en-US" altLang="zh-TW" sz="2400" dirty="0"/>
              <a:t>Between 2013–2022, there are </a:t>
            </a:r>
            <a:r>
              <a:rPr lang="en-US" altLang="zh-TW" sz="2400" dirty="0">
                <a:solidFill>
                  <a:srgbClr val="FF0000"/>
                </a:solidFill>
              </a:rPr>
              <a:t>only</a:t>
            </a:r>
            <a:r>
              <a:rPr lang="zh-TW" altLang="en-US" sz="2400" dirty="0">
                <a:solidFill>
                  <a:srgbClr val="FF0000"/>
                </a:solidFill>
              </a:rPr>
              <a:t> </a:t>
            </a:r>
            <a:r>
              <a:rPr lang="en-US" altLang="zh-TW" sz="2400" dirty="0">
                <a:solidFill>
                  <a:srgbClr val="FF0000"/>
                </a:solidFill>
              </a:rPr>
              <a:t>1,045</a:t>
            </a:r>
            <a:r>
              <a:rPr lang="zh-TW" altLang="en-US" sz="2400" dirty="0">
                <a:solidFill>
                  <a:srgbClr val="FF0000"/>
                </a:solidFill>
              </a:rPr>
              <a:t> </a:t>
            </a:r>
            <a:r>
              <a:rPr lang="en-US" altLang="zh-TW" sz="2400" dirty="0">
                <a:solidFill>
                  <a:srgbClr val="FF0000"/>
                </a:solidFill>
              </a:rPr>
              <a:t>registered</a:t>
            </a:r>
            <a:r>
              <a:rPr lang="zh-TW" altLang="en-US" sz="2400" dirty="0">
                <a:solidFill>
                  <a:srgbClr val="FF0000"/>
                </a:solidFill>
              </a:rPr>
              <a:t> </a:t>
            </a:r>
            <a:r>
              <a:rPr lang="en-US" altLang="zh-TW" sz="2400" dirty="0">
                <a:solidFill>
                  <a:srgbClr val="FF0000"/>
                </a:solidFill>
              </a:rPr>
              <a:t>IC</a:t>
            </a:r>
            <a:r>
              <a:rPr lang="zh-TW" altLang="en-US" sz="2400" dirty="0">
                <a:solidFill>
                  <a:srgbClr val="FF0000"/>
                </a:solidFill>
              </a:rPr>
              <a:t> </a:t>
            </a:r>
            <a:r>
              <a:rPr lang="en-US" altLang="zh-TW" sz="2400" dirty="0">
                <a:solidFill>
                  <a:srgbClr val="FF0000"/>
                </a:solidFill>
              </a:rPr>
              <a:t>layout</a:t>
            </a:r>
            <a:r>
              <a:rPr lang="zh-TW" altLang="en-US" sz="2400" dirty="0">
                <a:solidFill>
                  <a:srgbClr val="FF0000"/>
                </a:solidFill>
              </a:rPr>
              <a:t> </a:t>
            </a:r>
            <a:r>
              <a:rPr lang="en-US" altLang="zh-TW" sz="2400" dirty="0">
                <a:solidFill>
                  <a:srgbClr val="FF0000"/>
                </a:solidFill>
              </a:rPr>
              <a:t>designs</a:t>
            </a:r>
            <a:r>
              <a:rPr lang="en-US" altLang="zh-TW" sz="2400" dirty="0"/>
              <a:t>.</a:t>
            </a:r>
          </a:p>
          <a:p>
            <a:r>
              <a:rPr lang="en-US" sz="2400" dirty="0"/>
              <a:t>The practical use (and thus its significance) of the Act has been a none, so its significance. </a:t>
            </a:r>
            <a:r>
              <a:rPr lang="en-US" sz="2400" dirty="0">
                <a:solidFill>
                  <a:srgbClr val="FF0000"/>
                </a:solidFill>
              </a:rPr>
              <a:t>No court decision </a:t>
            </a:r>
            <a:r>
              <a:rPr lang="en-US" sz="2400" dirty="0"/>
              <a:t>has applied the Act </a:t>
            </a:r>
            <a:endParaRPr lang="en-SG" sz="2400" dirty="0"/>
          </a:p>
        </p:txBody>
      </p:sp>
    </p:spTree>
    <p:extLst>
      <p:ext uri="{BB962C8B-B14F-4D97-AF65-F5344CB8AC3E}">
        <p14:creationId xmlns:p14="http://schemas.microsoft.com/office/powerpoint/2010/main" val="3884911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C5A2B-1BC1-CCD8-F174-DF18E9EB0BDB}"/>
              </a:ext>
            </a:extLst>
          </p:cNvPr>
          <p:cNvSpPr>
            <a:spLocks noGrp="1"/>
          </p:cNvSpPr>
          <p:nvPr>
            <p:ph type="title"/>
          </p:nvPr>
        </p:nvSpPr>
        <p:spPr>
          <a:xfrm>
            <a:off x="5583382" y="1138037"/>
            <a:ext cx="5729557" cy="593782"/>
          </a:xfrm>
        </p:spPr>
        <p:txBody>
          <a:bodyPr anchor="t">
            <a:normAutofit/>
          </a:bodyPr>
          <a:lstStyle/>
          <a:p>
            <a:r>
              <a:rPr lang="en-US" sz="3200" dirty="0"/>
              <a:t>No significance in the PRC</a:t>
            </a:r>
            <a:endParaRPr lang="en-SG" sz="3200" dirty="0"/>
          </a:p>
        </p:txBody>
      </p:sp>
      <p:pic>
        <p:nvPicPr>
          <p:cNvPr id="5" name="Picture 4" descr="Rolls of blueprints">
            <a:extLst>
              <a:ext uri="{FF2B5EF4-FFF2-40B4-BE49-F238E27FC236}">
                <a16:creationId xmlns:a16="http://schemas.microsoft.com/office/drawing/2014/main" id="{3B6C377A-1A6D-EC55-51E6-E83E7749BBB3}"/>
              </a:ext>
            </a:extLst>
          </p:cNvPr>
          <p:cNvPicPr>
            <a:picLocks noChangeAspect="1"/>
          </p:cNvPicPr>
          <p:nvPr/>
        </p:nvPicPr>
        <p:blipFill rotWithShape="1">
          <a:blip r:embed="rId2"/>
          <a:srcRect l="49863" r="-1" b="-1"/>
          <a:stretch/>
        </p:blipFill>
        <p:spPr>
          <a:xfrm>
            <a:off x="-1" y="10"/>
            <a:ext cx="5151179" cy="6857990"/>
          </a:xfrm>
          <a:prstGeom prst="rect">
            <a:avLst/>
          </a:prstGeom>
        </p:spPr>
      </p:pic>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27A37C5-9E05-B621-6A51-FE01ECF77948}"/>
              </a:ext>
            </a:extLst>
          </p:cNvPr>
          <p:cNvSpPr>
            <a:spLocks noGrp="1"/>
          </p:cNvSpPr>
          <p:nvPr>
            <p:ph idx="1"/>
          </p:nvPr>
        </p:nvSpPr>
        <p:spPr>
          <a:xfrm>
            <a:off x="5583382" y="1856509"/>
            <a:ext cx="5729557" cy="4285875"/>
          </a:xfrm>
        </p:spPr>
        <p:txBody>
          <a:bodyPr>
            <a:noAutofit/>
          </a:bodyPr>
          <a:lstStyle/>
          <a:p>
            <a:r>
              <a:rPr lang="en-US" dirty="0"/>
              <a:t>The sui generis right for IC-layout designs “does not work well in judicial practice,  which is due to </a:t>
            </a:r>
            <a:r>
              <a:rPr lang="en-US" dirty="0">
                <a:solidFill>
                  <a:srgbClr val="FF0000"/>
                </a:solidFill>
              </a:rPr>
              <a:t>courts confusion about its entitlement mode</a:t>
            </a:r>
            <a:r>
              <a:rPr lang="en-US" dirty="0"/>
              <a:t>.” </a:t>
            </a:r>
          </a:p>
          <a:p>
            <a:r>
              <a:rPr lang="en-US" dirty="0"/>
              <a:t>Right holders less and less reliant on this exclusive right</a:t>
            </a:r>
          </a:p>
          <a:p>
            <a:r>
              <a:rPr lang="en-US" dirty="0"/>
              <a:t>Liu </a:t>
            </a:r>
            <a:r>
              <a:rPr lang="en-US" dirty="0" err="1"/>
              <a:t>Jianchen</a:t>
            </a:r>
            <a:r>
              <a:rPr lang="en-US" dirty="0"/>
              <a:t>, From Exclusivity to Getting Paid: The Evolution of the Entitlement Mode For IC Layout Designs (in Chinese)</a:t>
            </a:r>
            <a:endParaRPr lang="en-SG" dirty="0"/>
          </a:p>
        </p:txBody>
      </p:sp>
    </p:spTree>
    <p:extLst>
      <p:ext uri="{BB962C8B-B14F-4D97-AF65-F5344CB8AC3E}">
        <p14:creationId xmlns:p14="http://schemas.microsoft.com/office/powerpoint/2010/main" val="3236073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09564-6D2E-1AFD-0BC1-14413265B1E2}"/>
              </a:ext>
            </a:extLst>
          </p:cNvPr>
          <p:cNvSpPr>
            <a:spLocks noGrp="1"/>
          </p:cNvSpPr>
          <p:nvPr>
            <p:ph type="title"/>
          </p:nvPr>
        </p:nvSpPr>
        <p:spPr/>
        <p:txBody>
          <a:bodyPr/>
          <a:lstStyle/>
          <a:p>
            <a:r>
              <a:rPr lang="en-US" dirty="0"/>
              <a:t>Why?</a:t>
            </a:r>
            <a:br>
              <a:rPr lang="en-US" dirty="0"/>
            </a:br>
            <a:r>
              <a:rPr lang="en-US" dirty="0"/>
              <a:t>The industry does not need legal protection</a:t>
            </a:r>
            <a:endParaRPr lang="en-SG" dirty="0"/>
          </a:p>
        </p:txBody>
      </p:sp>
      <p:sp>
        <p:nvSpPr>
          <p:cNvPr id="3" name="Content Placeholder 2">
            <a:extLst>
              <a:ext uri="{FF2B5EF4-FFF2-40B4-BE49-F238E27FC236}">
                <a16:creationId xmlns:a16="http://schemas.microsoft.com/office/drawing/2014/main" id="{B23018A2-F136-4F52-3DD5-2BB01E5B8BE2}"/>
              </a:ext>
            </a:extLst>
          </p:cNvPr>
          <p:cNvSpPr>
            <a:spLocks noGrp="1"/>
          </p:cNvSpPr>
          <p:nvPr>
            <p:ph idx="1"/>
          </p:nvPr>
        </p:nvSpPr>
        <p:spPr>
          <a:xfrm>
            <a:off x="1061884" y="1825625"/>
            <a:ext cx="10291916" cy="3965575"/>
          </a:xfrm>
        </p:spPr>
        <p:txBody>
          <a:bodyPr>
            <a:noAutofit/>
          </a:bodyPr>
          <a:lstStyle/>
          <a:p>
            <a:r>
              <a:rPr lang="en-US" dirty="0"/>
              <a:t>Technology intensive: EUV/DUV</a:t>
            </a:r>
          </a:p>
          <a:p>
            <a:r>
              <a:rPr lang="en-US" dirty="0"/>
              <a:t>Capital intensity  limits the number of players. </a:t>
            </a:r>
          </a:p>
          <a:p>
            <a:r>
              <a:rPr lang="en-US" dirty="0"/>
              <a:t>For example TSMC is currently budgeting capex of $28 billion to $32 billion for 2024, and  up to </a:t>
            </a:r>
            <a:r>
              <a:rPr lang="en-US" dirty="0">
                <a:highlight>
                  <a:srgbClr val="FFFF00"/>
                </a:highlight>
              </a:rPr>
              <a:t>$37 for 2025</a:t>
            </a:r>
          </a:p>
          <a:p>
            <a:r>
              <a:rPr lang="en-US" dirty="0"/>
              <a:t>TSMC will invest </a:t>
            </a:r>
            <a:r>
              <a:rPr lang="en-US" dirty="0">
                <a:highlight>
                  <a:srgbClr val="FFFF00"/>
                </a:highlight>
              </a:rPr>
              <a:t>US65 billion </a:t>
            </a:r>
            <a:r>
              <a:rPr lang="en-US" dirty="0"/>
              <a:t>in the US, buttressed by a US federal grant of </a:t>
            </a:r>
            <a:r>
              <a:rPr lang="en-US" dirty="0">
                <a:highlight>
                  <a:srgbClr val="FFFF00"/>
                </a:highlight>
              </a:rPr>
              <a:t>US6.6 billion</a:t>
            </a:r>
            <a:r>
              <a:rPr lang="en-US" dirty="0"/>
              <a:t>)</a:t>
            </a:r>
          </a:p>
          <a:p>
            <a:r>
              <a:rPr lang="en-US" dirty="0"/>
              <a:t>Globally there are only a handful of chip manufacturers</a:t>
            </a:r>
          </a:p>
          <a:p>
            <a:r>
              <a:rPr lang="en-US" dirty="0"/>
              <a:t>No chip piracy for petty thieves.</a:t>
            </a:r>
          </a:p>
        </p:txBody>
      </p:sp>
    </p:spTree>
    <p:extLst>
      <p:ext uri="{BB962C8B-B14F-4D97-AF65-F5344CB8AC3E}">
        <p14:creationId xmlns:p14="http://schemas.microsoft.com/office/powerpoint/2010/main" val="3770769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37AAE-A3D6-0598-68A2-F87D7E89FE7F}"/>
              </a:ext>
            </a:extLst>
          </p:cNvPr>
          <p:cNvSpPr>
            <a:spLocks noGrp="1"/>
          </p:cNvSpPr>
          <p:nvPr>
            <p:ph type="title"/>
          </p:nvPr>
        </p:nvSpPr>
        <p:spPr/>
        <p:txBody>
          <a:bodyPr/>
          <a:lstStyle/>
          <a:p>
            <a:r>
              <a:rPr lang="en-US" dirty="0"/>
              <a:t>How to decommission an IP regime/right?</a:t>
            </a:r>
            <a:endParaRPr lang="en-SG" dirty="0"/>
          </a:p>
        </p:txBody>
      </p:sp>
      <p:sp>
        <p:nvSpPr>
          <p:cNvPr id="3" name="Content Placeholder 2">
            <a:extLst>
              <a:ext uri="{FF2B5EF4-FFF2-40B4-BE49-F238E27FC236}">
                <a16:creationId xmlns:a16="http://schemas.microsoft.com/office/drawing/2014/main" id="{371A0B16-C856-F61D-ADCA-1A217F687F30}"/>
              </a:ext>
            </a:extLst>
          </p:cNvPr>
          <p:cNvSpPr>
            <a:spLocks noGrp="1"/>
          </p:cNvSpPr>
          <p:nvPr>
            <p:ph idx="1"/>
          </p:nvPr>
        </p:nvSpPr>
        <p:spPr/>
        <p:txBody>
          <a:bodyPr>
            <a:normAutofit fontScale="92500" lnSpcReduction="20000"/>
          </a:bodyPr>
          <a:lstStyle/>
          <a:p>
            <a:r>
              <a:rPr lang="en-US" sz="3600" dirty="0"/>
              <a:t>To modify ill-fitted IP institutions is of limited practical use</a:t>
            </a:r>
          </a:p>
          <a:p>
            <a:r>
              <a:rPr lang="en-US" sz="3600" dirty="0"/>
              <a:t>To abolish them is better advised!</a:t>
            </a:r>
          </a:p>
          <a:p>
            <a:r>
              <a:rPr lang="en-US" sz="3600" dirty="0"/>
              <a:t>The US started the mess, and is only fair for the US to clear it up?</a:t>
            </a:r>
          </a:p>
          <a:p>
            <a:r>
              <a:rPr lang="en-US" sz="3600" dirty="0"/>
              <a:t>The TRIPS Council should take the initiate?</a:t>
            </a:r>
          </a:p>
          <a:p>
            <a:r>
              <a:rPr lang="en-US" sz="3600" dirty="0"/>
              <a:t>Lessons learned? Skeptical of or caution against sui generis rights advocated by lobbyists who are quick and powerful in asking congress to provide entitlement, some of which later proves to be of no use.</a:t>
            </a:r>
          </a:p>
          <a:p>
            <a:endParaRPr lang="en-US" dirty="0"/>
          </a:p>
          <a:p>
            <a:endParaRPr lang="en-SG" dirty="0"/>
          </a:p>
        </p:txBody>
      </p:sp>
    </p:spTree>
    <p:extLst>
      <p:ext uri="{BB962C8B-B14F-4D97-AF65-F5344CB8AC3E}">
        <p14:creationId xmlns:p14="http://schemas.microsoft.com/office/powerpoint/2010/main" val="1469797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DC206-52E6-1956-F833-CAD3182EE0DD}"/>
              </a:ext>
            </a:extLst>
          </p:cNvPr>
          <p:cNvSpPr>
            <a:spLocks noGrp="1"/>
          </p:cNvSpPr>
          <p:nvPr>
            <p:ph type="title"/>
          </p:nvPr>
        </p:nvSpPr>
        <p:spPr>
          <a:xfrm>
            <a:off x="713678" y="365125"/>
            <a:ext cx="10640122" cy="1028777"/>
          </a:xfrm>
        </p:spPr>
        <p:txBody>
          <a:bodyPr/>
          <a:lstStyle/>
          <a:p>
            <a:r>
              <a:rPr lang="en-US" dirty="0"/>
              <a:t>IP is everything that the TRIPS says it is?</a:t>
            </a:r>
            <a:endParaRPr lang="en-SG" dirty="0"/>
          </a:p>
        </p:txBody>
      </p:sp>
      <p:sp>
        <p:nvSpPr>
          <p:cNvPr id="3" name="Content Placeholder 2">
            <a:extLst>
              <a:ext uri="{FF2B5EF4-FFF2-40B4-BE49-F238E27FC236}">
                <a16:creationId xmlns:a16="http://schemas.microsoft.com/office/drawing/2014/main" id="{59DA49C7-3243-683C-9A17-FCDBD0D04D79}"/>
              </a:ext>
            </a:extLst>
          </p:cNvPr>
          <p:cNvSpPr>
            <a:spLocks noGrp="1"/>
          </p:cNvSpPr>
          <p:nvPr>
            <p:ph idx="1"/>
          </p:nvPr>
        </p:nvSpPr>
        <p:spPr>
          <a:xfrm>
            <a:off x="512956" y="1393902"/>
            <a:ext cx="10965366" cy="5464098"/>
          </a:xfrm>
        </p:spPr>
        <p:txBody>
          <a:bodyPr>
            <a:normAutofit lnSpcReduction="10000"/>
          </a:bodyPr>
          <a:lstStyle/>
          <a:p>
            <a:r>
              <a:rPr lang="en-US" sz="3200" dirty="0"/>
              <a:t>I am not going to be “generative”, instead, I am going to be “degenerative” this time, by asking you to pause and</a:t>
            </a:r>
          </a:p>
          <a:p>
            <a:r>
              <a:rPr lang="en-US" sz="3200" dirty="0"/>
              <a:t>1. To take stock of the IP eco-system and think for a moment:  “Have we made IP environment unsustainable by stockpiling</a:t>
            </a:r>
            <a:r>
              <a:rPr lang="en-US" sz="3200" dirty="0">
                <a:highlight>
                  <a:srgbClr val="FFFF00"/>
                </a:highlight>
              </a:rPr>
              <a:t> </a:t>
            </a:r>
            <a:r>
              <a:rPr lang="en-US" sz="3200" dirty="0">
                <a:solidFill>
                  <a:srgbClr val="FF0000"/>
                </a:solidFill>
              </a:rPr>
              <a:t>useless IP</a:t>
            </a:r>
            <a:r>
              <a:rPr lang="en-US" sz="3200" dirty="0"/>
              <a:t>? (E.g. </a:t>
            </a:r>
            <a:r>
              <a:rPr lang="en-US" sz="3200" dirty="0">
                <a:highlight>
                  <a:srgbClr val="FFFF00"/>
                </a:highlight>
              </a:rPr>
              <a:t>database right </a:t>
            </a:r>
            <a:r>
              <a:rPr lang="en-US" sz="3200" dirty="0"/>
              <a:t>in the EU? IC layout design?) , </a:t>
            </a:r>
            <a:r>
              <a:rPr lang="en-US" sz="3200" dirty="0">
                <a:solidFill>
                  <a:srgbClr val="FF0000"/>
                </a:solidFill>
              </a:rPr>
              <a:t>quasi-IP </a:t>
            </a:r>
            <a:r>
              <a:rPr lang="en-US" sz="3200" dirty="0"/>
              <a:t>without justification (E.g. </a:t>
            </a:r>
            <a:r>
              <a:rPr lang="en-US" sz="3200" dirty="0">
                <a:highlight>
                  <a:srgbClr val="FFFF00"/>
                </a:highlight>
              </a:rPr>
              <a:t>data exclusivity </a:t>
            </a:r>
            <a:r>
              <a:rPr lang="en-US" sz="3200" dirty="0"/>
              <a:t>for test data? “</a:t>
            </a:r>
            <a:r>
              <a:rPr lang="en-US" sz="3200" dirty="0">
                <a:highlight>
                  <a:srgbClr val="FFFF00"/>
                </a:highlight>
              </a:rPr>
              <a:t>import (control) right</a:t>
            </a:r>
            <a:r>
              <a:rPr lang="en-US" sz="3200" dirty="0"/>
              <a:t>” or “</a:t>
            </a:r>
            <a:r>
              <a:rPr lang="en-US" sz="3200" dirty="0">
                <a:highlight>
                  <a:srgbClr val="FFFF00"/>
                </a:highlight>
              </a:rPr>
              <a:t>authentication right</a:t>
            </a:r>
            <a:r>
              <a:rPr lang="en-US" sz="3200" dirty="0"/>
              <a:t>” of trademark owners? “</a:t>
            </a:r>
            <a:r>
              <a:rPr lang="en-US" sz="3200" dirty="0">
                <a:highlight>
                  <a:srgbClr val="FFFF00"/>
                </a:highlight>
              </a:rPr>
              <a:t>right to technical protection measure</a:t>
            </a:r>
            <a:r>
              <a:rPr lang="en-US" sz="3200" dirty="0"/>
              <a:t>” of copyright holder?) or even </a:t>
            </a:r>
            <a:r>
              <a:rPr lang="en-US" sz="3200" dirty="0">
                <a:solidFill>
                  <a:srgbClr val="FF0000"/>
                </a:solidFill>
              </a:rPr>
              <a:t>sham IP</a:t>
            </a:r>
            <a:r>
              <a:rPr lang="en-US" sz="3200" dirty="0"/>
              <a:t>, such as traditional knowledge </a:t>
            </a:r>
          </a:p>
          <a:p>
            <a:r>
              <a:rPr lang="en-US" sz="3200" dirty="0"/>
              <a:t>2. To reflect on </a:t>
            </a:r>
            <a:r>
              <a:rPr lang="en-US" sz="3200" dirty="0">
                <a:highlight>
                  <a:srgbClr val="FFFF00"/>
                </a:highlight>
              </a:rPr>
              <a:t>how to recall those IPs</a:t>
            </a:r>
            <a:r>
              <a:rPr lang="en-US" sz="3200" dirty="0"/>
              <a:t>? Doctrinally and as a matter of regulatory practice?</a:t>
            </a:r>
            <a:endParaRPr lang="en-SG" sz="3200" dirty="0"/>
          </a:p>
        </p:txBody>
      </p:sp>
    </p:spTree>
    <p:extLst>
      <p:ext uri="{BB962C8B-B14F-4D97-AF65-F5344CB8AC3E}">
        <p14:creationId xmlns:p14="http://schemas.microsoft.com/office/powerpoint/2010/main" val="359592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C54DA-647A-65C3-A8CD-80D7E464C9AA}"/>
              </a:ext>
            </a:extLst>
          </p:cNvPr>
          <p:cNvSpPr>
            <a:spLocks noGrp="1"/>
          </p:cNvSpPr>
          <p:nvPr>
            <p:ph type="title"/>
          </p:nvPr>
        </p:nvSpPr>
        <p:spPr/>
        <p:txBody>
          <a:bodyPr/>
          <a:lstStyle/>
          <a:p>
            <a:r>
              <a:rPr lang="en-US"/>
              <a:t>The US semi-conductor industry lobbied a sui generis law </a:t>
            </a:r>
            <a:endParaRPr lang="en-SG" dirty="0"/>
          </a:p>
        </p:txBody>
      </p:sp>
      <p:sp>
        <p:nvSpPr>
          <p:cNvPr id="3" name="Content Placeholder 2">
            <a:extLst>
              <a:ext uri="{FF2B5EF4-FFF2-40B4-BE49-F238E27FC236}">
                <a16:creationId xmlns:a16="http://schemas.microsoft.com/office/drawing/2014/main" id="{57D33B04-05C9-D8D4-1F60-458804D8F308}"/>
              </a:ext>
            </a:extLst>
          </p:cNvPr>
          <p:cNvSpPr>
            <a:spLocks noGrp="1"/>
          </p:cNvSpPr>
          <p:nvPr>
            <p:ph idx="1"/>
          </p:nvPr>
        </p:nvSpPr>
        <p:spPr/>
        <p:txBody>
          <a:bodyPr>
            <a:normAutofit fontScale="92500" lnSpcReduction="20000"/>
          </a:bodyPr>
          <a:lstStyle/>
          <a:p>
            <a:r>
              <a:rPr lang="en-US" dirty="0"/>
              <a:t>The US is leading in the semi-conductor industry since its inception around 1960s. </a:t>
            </a:r>
          </a:p>
          <a:p>
            <a:r>
              <a:rPr lang="en-US" dirty="0"/>
              <a:t>Chip layouts or chip topographies (the design of chips) cannot be protected by copyright law due to chips’ technical function. Patent protection requires lengthy examination. </a:t>
            </a:r>
          </a:p>
          <a:p>
            <a:r>
              <a:rPr lang="en-US" dirty="0"/>
              <a:t>This led American chip manufacturers—</a:t>
            </a:r>
            <a:r>
              <a:rPr lang="en-US" dirty="0">
                <a:highlight>
                  <a:srgbClr val="FFFF00"/>
                </a:highlight>
              </a:rPr>
              <a:t>notably Intel and the Semiconductor Industry Association</a:t>
            </a:r>
            <a:r>
              <a:rPr lang="en-US" dirty="0"/>
              <a:t>, to lobby for a remedial legislation. </a:t>
            </a:r>
          </a:p>
          <a:p>
            <a:r>
              <a:rPr lang="en-US" dirty="0"/>
              <a:t>The Semiconductor Chip Protection Act of 1984 (SCPA) was then enacted.</a:t>
            </a:r>
          </a:p>
          <a:p>
            <a:r>
              <a:rPr lang="en-US" sz="2800" dirty="0"/>
              <a:t>Although the SCPA is codified in title 17 (copyrights), it is not a copyright nor patent law. </a:t>
            </a:r>
          </a:p>
          <a:p>
            <a:endParaRPr lang="en-SG" dirty="0"/>
          </a:p>
        </p:txBody>
      </p:sp>
    </p:spTree>
    <p:extLst>
      <p:ext uri="{BB962C8B-B14F-4D97-AF65-F5344CB8AC3E}">
        <p14:creationId xmlns:p14="http://schemas.microsoft.com/office/powerpoint/2010/main" val="35283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9385D-92C3-F1DF-9D6B-8A680CD481D5}"/>
              </a:ext>
            </a:extLst>
          </p:cNvPr>
          <p:cNvSpPr>
            <a:spLocks noGrp="1"/>
          </p:cNvSpPr>
          <p:nvPr>
            <p:ph type="title"/>
          </p:nvPr>
        </p:nvSpPr>
        <p:spPr>
          <a:xfrm>
            <a:off x="838200" y="365126"/>
            <a:ext cx="10515600" cy="995324"/>
          </a:xfrm>
        </p:spPr>
        <p:txBody>
          <a:bodyPr/>
          <a:lstStyle/>
          <a:p>
            <a:r>
              <a:rPr lang="en-SG" dirty="0"/>
              <a:t>The SCPA: uniquely adapted and appropriate?</a:t>
            </a:r>
          </a:p>
        </p:txBody>
      </p:sp>
      <p:sp>
        <p:nvSpPr>
          <p:cNvPr id="3" name="Content Placeholder 2">
            <a:extLst>
              <a:ext uri="{FF2B5EF4-FFF2-40B4-BE49-F238E27FC236}">
                <a16:creationId xmlns:a16="http://schemas.microsoft.com/office/drawing/2014/main" id="{1FBC0E7F-9738-B246-94F6-C76B1B58EDAC}"/>
              </a:ext>
            </a:extLst>
          </p:cNvPr>
          <p:cNvSpPr>
            <a:spLocks noGrp="1"/>
          </p:cNvSpPr>
          <p:nvPr>
            <p:ph idx="1"/>
          </p:nvPr>
        </p:nvSpPr>
        <p:spPr>
          <a:xfrm>
            <a:off x="838200" y="1360450"/>
            <a:ext cx="10515600" cy="4816513"/>
          </a:xfrm>
        </p:spPr>
        <p:txBody>
          <a:bodyPr>
            <a:normAutofit fontScale="85000" lnSpcReduction="10000"/>
          </a:bodyPr>
          <a:lstStyle/>
          <a:p>
            <a:r>
              <a:rPr lang="en-US" sz="3200" dirty="0"/>
              <a:t>“ an </a:t>
            </a:r>
            <a:r>
              <a:rPr lang="en-US" sz="3200" dirty="0">
                <a:highlight>
                  <a:srgbClr val="FFFF00"/>
                </a:highlight>
              </a:rPr>
              <a:t>innovative solution </a:t>
            </a:r>
            <a:r>
              <a:rPr lang="en-US" sz="3200" dirty="0"/>
              <a:t>to this new problem of technology-based industry. While some </a:t>
            </a:r>
            <a:r>
              <a:rPr lang="en-US" sz="3200" dirty="0">
                <a:highlight>
                  <a:srgbClr val="FFFF00"/>
                </a:highlight>
              </a:rPr>
              <a:t>copyright principles </a:t>
            </a:r>
            <a:r>
              <a:rPr lang="en-US" sz="3200" dirty="0"/>
              <a:t>underlie the law, as do some </a:t>
            </a:r>
            <a:r>
              <a:rPr lang="en-US" sz="3200" dirty="0">
                <a:highlight>
                  <a:srgbClr val="FFFF00"/>
                </a:highlight>
              </a:rPr>
              <a:t>attributes of patent law</a:t>
            </a:r>
            <a:r>
              <a:rPr lang="en-US" sz="3200" dirty="0"/>
              <a:t>, the Act was uniquely adapted to semiconductor mask works, in order to achieve </a:t>
            </a:r>
            <a:r>
              <a:rPr lang="en-US" sz="3200" dirty="0">
                <a:highlight>
                  <a:srgbClr val="FFFF00"/>
                </a:highlight>
              </a:rPr>
              <a:t>appropriate protection </a:t>
            </a:r>
            <a:r>
              <a:rPr lang="en-US" sz="3200" dirty="0"/>
              <a:t>for original designs while meeting the competitive needs of the industry and serving the public interest.”</a:t>
            </a:r>
          </a:p>
          <a:p>
            <a:r>
              <a:rPr lang="en-US" sz="3200" dirty="0"/>
              <a:t>Rather, it is a sui generis law resembling a utility model law and copyright as it requires no examination.</a:t>
            </a:r>
          </a:p>
          <a:p>
            <a:r>
              <a:rPr lang="en-US" sz="3200" dirty="0"/>
              <a:t> Chip protection is for ten years  and can be acquired by simply filing with the US Copyright Office an application for “mask work” registration, together with a filing fee and the identifying material, such as pictorial representations of the IC layers .</a:t>
            </a:r>
            <a:endParaRPr lang="en-SG" sz="3200" dirty="0"/>
          </a:p>
        </p:txBody>
      </p:sp>
    </p:spTree>
    <p:extLst>
      <p:ext uri="{BB962C8B-B14F-4D97-AF65-F5344CB8AC3E}">
        <p14:creationId xmlns:p14="http://schemas.microsoft.com/office/powerpoint/2010/main" val="1270112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03B26-CEBB-19AB-E578-06D1414F21CC}"/>
              </a:ext>
            </a:extLst>
          </p:cNvPr>
          <p:cNvSpPr>
            <a:spLocks noGrp="1"/>
          </p:cNvSpPr>
          <p:nvPr>
            <p:ph type="title"/>
          </p:nvPr>
        </p:nvSpPr>
        <p:spPr>
          <a:xfrm>
            <a:off x="680224" y="365125"/>
            <a:ext cx="10673576" cy="828055"/>
          </a:xfrm>
        </p:spPr>
        <p:txBody>
          <a:bodyPr>
            <a:noAutofit/>
          </a:bodyPr>
          <a:lstStyle/>
          <a:p>
            <a:r>
              <a:rPr lang="en-US" sz="3200" dirty="0"/>
              <a:t>IC-layout design right could eventually double charge, one on infringers and the other on innocent purchasers </a:t>
            </a:r>
            <a:endParaRPr lang="en-SG" sz="3200" dirty="0"/>
          </a:p>
        </p:txBody>
      </p:sp>
      <p:sp>
        <p:nvSpPr>
          <p:cNvPr id="3" name="Content Placeholder 2">
            <a:extLst>
              <a:ext uri="{FF2B5EF4-FFF2-40B4-BE49-F238E27FC236}">
                <a16:creationId xmlns:a16="http://schemas.microsoft.com/office/drawing/2014/main" id="{E2DB6641-224C-A189-0F41-564C67D0C307}"/>
              </a:ext>
            </a:extLst>
          </p:cNvPr>
          <p:cNvSpPr>
            <a:spLocks noGrp="1"/>
          </p:cNvSpPr>
          <p:nvPr>
            <p:ph idx="1"/>
          </p:nvPr>
        </p:nvSpPr>
        <p:spPr>
          <a:xfrm>
            <a:off x="479502" y="1561171"/>
            <a:ext cx="10874298" cy="4615792"/>
          </a:xfrm>
        </p:spPr>
        <p:txBody>
          <a:bodyPr>
            <a:normAutofit fontScale="92500" lnSpcReduction="10000"/>
          </a:bodyPr>
          <a:lstStyle/>
          <a:p>
            <a:r>
              <a:rPr lang="en-US" dirty="0"/>
              <a:t>The owner of mask work rights may pursue an alleged infringer ("chip pirate") by bringing an action for mask work infringement. Court may reward actual </a:t>
            </a:r>
            <a:r>
              <a:rPr lang="en-US" dirty="0">
                <a:solidFill>
                  <a:srgbClr val="FF0000"/>
                </a:solidFill>
              </a:rPr>
              <a:t>damages or statutory damages</a:t>
            </a:r>
            <a:r>
              <a:rPr lang="en-US" dirty="0"/>
              <a:t>.</a:t>
            </a:r>
          </a:p>
          <a:p>
            <a:r>
              <a:rPr lang="en-US" dirty="0"/>
              <a:t>In addition, the SCPA </a:t>
            </a:r>
            <a:r>
              <a:rPr lang="en-US" dirty="0">
                <a:solidFill>
                  <a:srgbClr val="FF0000"/>
                </a:solidFill>
              </a:rPr>
              <a:t>exempts an “innocent purchaser</a:t>
            </a:r>
            <a:r>
              <a:rPr lang="en-US" dirty="0"/>
              <a:t>,” a person who purchases a semiconductor chip product in good faith and without having notice of protection with respect to the semiconductor chip product, from infringement liability with respect to the importation or distribution of units of infringing semiconductor chip products, provided that it pays “</a:t>
            </a:r>
            <a:r>
              <a:rPr lang="en-US" dirty="0">
                <a:solidFill>
                  <a:srgbClr val="FF0000"/>
                </a:solidFill>
              </a:rPr>
              <a:t>a reasonable royalty on each unit of the infringing semiconductor chip product</a:t>
            </a:r>
            <a:r>
              <a:rPr lang="en-US" dirty="0"/>
              <a:t>.” </a:t>
            </a:r>
          </a:p>
          <a:p>
            <a:r>
              <a:rPr lang="en-US" dirty="0"/>
              <a:t>The amount of the royalty shall be determined by the court in a civil action unless the parties resolve the issue by voluntary negotiation, mediation, or binding arbitration. </a:t>
            </a:r>
          </a:p>
          <a:p>
            <a:endParaRPr lang="en-SG" dirty="0"/>
          </a:p>
        </p:txBody>
      </p:sp>
    </p:spTree>
    <p:extLst>
      <p:ext uri="{BB962C8B-B14F-4D97-AF65-F5344CB8AC3E}">
        <p14:creationId xmlns:p14="http://schemas.microsoft.com/office/powerpoint/2010/main" val="539367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3BA49-27F5-D444-5F47-5B6D3D6551C2}"/>
              </a:ext>
            </a:extLst>
          </p:cNvPr>
          <p:cNvSpPr>
            <a:spLocks noGrp="1"/>
          </p:cNvSpPr>
          <p:nvPr>
            <p:ph type="title"/>
          </p:nvPr>
        </p:nvSpPr>
        <p:spPr/>
        <p:txBody>
          <a:bodyPr/>
          <a:lstStyle/>
          <a:p>
            <a:r>
              <a:rPr lang="en-US" dirty="0"/>
              <a:t>Limited access to deposited materials</a:t>
            </a:r>
            <a:endParaRPr lang="en-SG" dirty="0"/>
          </a:p>
        </p:txBody>
      </p:sp>
      <p:sp>
        <p:nvSpPr>
          <p:cNvPr id="3" name="Content Placeholder 2">
            <a:extLst>
              <a:ext uri="{FF2B5EF4-FFF2-40B4-BE49-F238E27FC236}">
                <a16:creationId xmlns:a16="http://schemas.microsoft.com/office/drawing/2014/main" id="{DCB34F7E-1E4A-321E-982D-61CC409E78D1}"/>
              </a:ext>
            </a:extLst>
          </p:cNvPr>
          <p:cNvSpPr>
            <a:spLocks noGrp="1"/>
          </p:cNvSpPr>
          <p:nvPr>
            <p:ph idx="1"/>
          </p:nvPr>
        </p:nvSpPr>
        <p:spPr>
          <a:xfrm>
            <a:off x="345688" y="1690688"/>
            <a:ext cx="11008112" cy="4486275"/>
          </a:xfrm>
        </p:spPr>
        <p:txBody>
          <a:bodyPr>
            <a:normAutofit fontScale="92500" lnSpcReduction="10000"/>
          </a:bodyPr>
          <a:lstStyle/>
          <a:p>
            <a:r>
              <a:rPr lang="en-US" dirty="0"/>
              <a:t>Different from copyright, </a:t>
            </a:r>
            <a:r>
              <a:rPr lang="en-US" dirty="0">
                <a:solidFill>
                  <a:srgbClr val="FF0000"/>
                </a:solidFill>
              </a:rPr>
              <a:t>registration and deposition of material  is a  must</a:t>
            </a:r>
          </a:p>
          <a:p>
            <a:r>
              <a:rPr lang="en-US" dirty="0"/>
              <a:t>The deposited material of a mask work is subject to inspection under limited conditions. </a:t>
            </a:r>
          </a:p>
          <a:p>
            <a:r>
              <a:rPr lang="en-US" dirty="0"/>
              <a:t>An individual/entity is allowed to make an appointment with the Copyright Office to inspect the deposited material by submitting a written request to the U.S. Copyright Office’s Records Research and Certification Section (RRCS). The individual/entity </a:t>
            </a:r>
            <a:r>
              <a:rPr lang="en-US" dirty="0">
                <a:solidFill>
                  <a:srgbClr val="FF0000"/>
                </a:solidFill>
              </a:rPr>
              <a:t>must physically appear </a:t>
            </a:r>
            <a:r>
              <a:rPr lang="en-US" dirty="0"/>
              <a:t>at the Copyright Office in Washington D.C. to perform the inspection but </a:t>
            </a:r>
            <a:r>
              <a:rPr lang="en-US" dirty="0">
                <a:solidFill>
                  <a:srgbClr val="FF0000"/>
                </a:solidFill>
              </a:rPr>
              <a:t>is not allowed to make any copy of the deposited material </a:t>
            </a:r>
            <a:r>
              <a:rPr lang="en-US" dirty="0"/>
              <a:t>of the registered Mask Work.</a:t>
            </a:r>
          </a:p>
          <a:p>
            <a:r>
              <a:rPr lang="en-US" dirty="0"/>
              <a:t>when the mask work is involved in litigation.</a:t>
            </a:r>
          </a:p>
          <a:p>
            <a:r>
              <a:rPr lang="en-US" dirty="0"/>
              <a:t>when a court order is issued to inspect the deposited material of a mask work.</a:t>
            </a:r>
            <a:endParaRPr lang="en-SG" dirty="0"/>
          </a:p>
        </p:txBody>
      </p:sp>
    </p:spTree>
    <p:extLst>
      <p:ext uri="{BB962C8B-B14F-4D97-AF65-F5344CB8AC3E}">
        <p14:creationId xmlns:p14="http://schemas.microsoft.com/office/powerpoint/2010/main" val="2019964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26F0D-EF14-152D-E2E6-E447918C6E98}"/>
              </a:ext>
            </a:extLst>
          </p:cNvPr>
          <p:cNvSpPr>
            <a:spLocks noGrp="1"/>
          </p:cNvSpPr>
          <p:nvPr>
            <p:ph type="title"/>
          </p:nvPr>
        </p:nvSpPr>
        <p:spPr/>
        <p:txBody>
          <a:bodyPr/>
          <a:lstStyle/>
          <a:p>
            <a:r>
              <a:rPr lang="en-US" dirty="0"/>
              <a:t>The US led the international charge</a:t>
            </a:r>
            <a:endParaRPr lang="en-SG" dirty="0"/>
          </a:p>
        </p:txBody>
      </p:sp>
      <p:sp>
        <p:nvSpPr>
          <p:cNvPr id="3" name="Content Placeholder 2">
            <a:extLst>
              <a:ext uri="{FF2B5EF4-FFF2-40B4-BE49-F238E27FC236}">
                <a16:creationId xmlns:a16="http://schemas.microsoft.com/office/drawing/2014/main" id="{AB6F93AB-1A06-5B52-52DF-245708BB3DFC}"/>
              </a:ext>
            </a:extLst>
          </p:cNvPr>
          <p:cNvSpPr>
            <a:spLocks noGrp="1"/>
          </p:cNvSpPr>
          <p:nvPr>
            <p:ph idx="1"/>
          </p:nvPr>
        </p:nvSpPr>
        <p:spPr>
          <a:xfrm>
            <a:off x="479502" y="1527717"/>
            <a:ext cx="10874298" cy="4649246"/>
          </a:xfrm>
        </p:spPr>
        <p:txBody>
          <a:bodyPr>
            <a:normAutofit fontScale="92500" lnSpcReduction="20000"/>
          </a:bodyPr>
          <a:lstStyle/>
          <a:p>
            <a:r>
              <a:rPr lang="en-US" dirty="0"/>
              <a:t>Adopting a "carrot and stick scheme“ to induce foreign nations to recognize and protect</a:t>
            </a:r>
          </a:p>
          <a:p>
            <a:r>
              <a:rPr lang="en-US" dirty="0"/>
              <a:t>This legislation is followed widely by major (Japan, the EU, India, Korea, Australia,  the PRC, Taiwan etc.) and minor economies alike . </a:t>
            </a:r>
          </a:p>
          <a:p>
            <a:r>
              <a:rPr lang="en-US" dirty="0"/>
              <a:t>The US pushed for an international treaty which led to the </a:t>
            </a:r>
            <a:r>
              <a:rPr lang="en-US" dirty="0">
                <a:highlight>
                  <a:srgbClr val="FFFF00"/>
                </a:highlight>
              </a:rPr>
              <a:t>Washington Treaty on Intellectual Property in Respect of Integrated Circuits in 1989 </a:t>
            </a:r>
            <a:r>
              <a:rPr lang="en-US" dirty="0"/>
              <a:t>(IPIC, 20 articles in total). </a:t>
            </a:r>
          </a:p>
          <a:p>
            <a:r>
              <a:rPr lang="en-US" dirty="0"/>
              <a:t>However, the IPIC has been ratified or acceded to by </a:t>
            </a:r>
            <a:r>
              <a:rPr lang="en-US" dirty="0">
                <a:highlight>
                  <a:srgbClr val="FFFF00"/>
                </a:highlight>
              </a:rPr>
              <a:t>only three jurisdictions</a:t>
            </a:r>
            <a:r>
              <a:rPr lang="en-US" dirty="0"/>
              <a:t>: Bosnia and Herzegovina, Egypt and Saint Lucia, and therefore has not yet entered into force.  </a:t>
            </a:r>
          </a:p>
          <a:p>
            <a:r>
              <a:rPr lang="en-US" dirty="0"/>
              <a:t>Article 6(3) of the IPIC generously recognizes compulsory license for free competition and the prevention of abuses by </a:t>
            </a:r>
            <a:r>
              <a:rPr lang="en-US" dirty="0" err="1"/>
              <a:t>rightholders</a:t>
            </a:r>
            <a:r>
              <a:rPr lang="en-US" dirty="0"/>
              <a:t>, which is one of the major reasons why the IPIC failed to attract sufficient members to take effect</a:t>
            </a:r>
          </a:p>
          <a:p>
            <a:endParaRPr lang="en-SG" dirty="0"/>
          </a:p>
        </p:txBody>
      </p:sp>
    </p:spTree>
    <p:extLst>
      <p:ext uri="{BB962C8B-B14F-4D97-AF65-F5344CB8AC3E}">
        <p14:creationId xmlns:p14="http://schemas.microsoft.com/office/powerpoint/2010/main" val="2874394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9A8F1-36CD-CABF-33CE-1561EB75AD0B}"/>
              </a:ext>
            </a:extLst>
          </p:cNvPr>
          <p:cNvSpPr>
            <a:spLocks noGrp="1"/>
          </p:cNvSpPr>
          <p:nvPr>
            <p:ph type="title"/>
          </p:nvPr>
        </p:nvSpPr>
        <p:spPr/>
        <p:txBody>
          <a:bodyPr/>
          <a:lstStyle/>
          <a:p>
            <a:r>
              <a:rPr lang="en-US" dirty="0"/>
              <a:t>TRIPS Agreement eagerly anticipates the IPIC </a:t>
            </a:r>
            <a:endParaRPr lang="en-SG" dirty="0"/>
          </a:p>
        </p:txBody>
      </p:sp>
      <p:sp>
        <p:nvSpPr>
          <p:cNvPr id="3" name="Content Placeholder 2">
            <a:extLst>
              <a:ext uri="{FF2B5EF4-FFF2-40B4-BE49-F238E27FC236}">
                <a16:creationId xmlns:a16="http://schemas.microsoft.com/office/drawing/2014/main" id="{0D087CA6-7863-FEBE-2A5F-1236936EF70D}"/>
              </a:ext>
            </a:extLst>
          </p:cNvPr>
          <p:cNvSpPr>
            <a:spLocks noGrp="1"/>
          </p:cNvSpPr>
          <p:nvPr>
            <p:ph idx="1"/>
          </p:nvPr>
        </p:nvSpPr>
        <p:spPr/>
        <p:txBody>
          <a:bodyPr>
            <a:normAutofit/>
          </a:bodyPr>
          <a:lstStyle/>
          <a:p>
            <a:r>
              <a:rPr lang="en-US" dirty="0"/>
              <a:t>Section 6: Layout-Designs (Topographies) of Integrated Circuits</a:t>
            </a:r>
          </a:p>
          <a:p>
            <a:r>
              <a:rPr lang="en-US" dirty="0">
                <a:highlight>
                  <a:srgbClr val="FFFF00"/>
                </a:highlight>
              </a:rPr>
              <a:t>Article 35 </a:t>
            </a:r>
            <a:r>
              <a:rPr lang="en-US" dirty="0"/>
              <a:t>Relation to the IPIC Treaty</a:t>
            </a:r>
          </a:p>
          <a:p>
            <a:r>
              <a:rPr lang="en-US" dirty="0"/>
              <a:t>     Members agree to provide protection to the layout-designs (topographies) of integrated circuits (referred to in this Agreement as “layout-designs”) in accordance with Articles 2 through 7 (other than paragraph 3 of Article 6), Article 12 and paragraph 3 of Article 16 of the Treaty on Intellectual Property in Respect of Integrated Circuits and, in addition, to comply with the following provisions.</a:t>
            </a:r>
            <a:endParaRPr lang="en-SG" dirty="0"/>
          </a:p>
        </p:txBody>
      </p:sp>
    </p:spTree>
    <p:extLst>
      <p:ext uri="{BB962C8B-B14F-4D97-AF65-F5344CB8AC3E}">
        <p14:creationId xmlns:p14="http://schemas.microsoft.com/office/powerpoint/2010/main" val="3665690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8BF83-2ED2-DE9E-8602-124B407033C9}"/>
              </a:ext>
            </a:extLst>
          </p:cNvPr>
          <p:cNvSpPr>
            <a:spLocks noGrp="1"/>
          </p:cNvSpPr>
          <p:nvPr>
            <p:ph type="title"/>
          </p:nvPr>
        </p:nvSpPr>
        <p:spPr/>
        <p:txBody>
          <a:bodyPr>
            <a:normAutofit fontScale="90000"/>
          </a:bodyPr>
          <a:lstStyle/>
          <a:p>
            <a:br>
              <a:rPr lang="en-US" dirty="0"/>
            </a:br>
            <a:r>
              <a:rPr lang="en-US" dirty="0"/>
              <a:t>Article 36 Scope of the Protection</a:t>
            </a:r>
            <a:br>
              <a:rPr lang="en-US" dirty="0"/>
            </a:br>
            <a:endParaRPr lang="en-SG" dirty="0"/>
          </a:p>
        </p:txBody>
      </p:sp>
      <p:sp>
        <p:nvSpPr>
          <p:cNvPr id="3" name="Content Placeholder 2">
            <a:extLst>
              <a:ext uri="{FF2B5EF4-FFF2-40B4-BE49-F238E27FC236}">
                <a16:creationId xmlns:a16="http://schemas.microsoft.com/office/drawing/2014/main" id="{EC005D13-D059-1836-17B4-A116B19614F5}"/>
              </a:ext>
            </a:extLst>
          </p:cNvPr>
          <p:cNvSpPr>
            <a:spLocks noGrp="1"/>
          </p:cNvSpPr>
          <p:nvPr>
            <p:ph idx="1"/>
          </p:nvPr>
        </p:nvSpPr>
        <p:spPr/>
        <p:txBody>
          <a:bodyPr>
            <a:normAutofit/>
          </a:bodyPr>
          <a:lstStyle/>
          <a:p>
            <a:r>
              <a:rPr lang="en-US" dirty="0"/>
              <a:t>Subject to the provisions of paragraph 1 of Article 37, Members shall consider unlawful the following acts if performed without the authorization of the right holder: </a:t>
            </a:r>
          </a:p>
          <a:p>
            <a:r>
              <a:rPr lang="en-US" dirty="0"/>
              <a:t>importing, selling, or otherwise distributing for commercial purposes a protected layout-design, an IC in which a protected layout-design is incorporated, or an article incorporating such an IC only in so far as it continues to contain an unlawfully reproduced layout-design.</a:t>
            </a:r>
            <a:endParaRPr lang="en-SG" dirty="0"/>
          </a:p>
        </p:txBody>
      </p:sp>
    </p:spTree>
    <p:extLst>
      <p:ext uri="{BB962C8B-B14F-4D97-AF65-F5344CB8AC3E}">
        <p14:creationId xmlns:p14="http://schemas.microsoft.com/office/powerpoint/2010/main" val="1113519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6951d41b-6b8e-4636-984f-012bff14ba18}" enabled="1" method="Standard" siteId="{c98a79ca-5a9a-4791-a243-f06afd67464d}" contentBits="1" removed="0"/>
</clbl:labelList>
</file>

<file path=docProps/app.xml><?xml version="1.0" encoding="utf-8"?>
<Properties xmlns="http://schemas.openxmlformats.org/officeDocument/2006/extended-properties" xmlns:vt="http://schemas.openxmlformats.org/officeDocument/2006/docPropsVTypes">
  <Template>Office Theme</Template>
  <TotalTime>280</TotalTime>
  <Words>1660</Words>
  <Application>Microsoft Office PowerPoint</Application>
  <PresentationFormat>Widescreen</PresentationFormat>
  <Paragraphs>75</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Museo Sans 700</vt:lpstr>
      <vt:lpstr>Aptos</vt:lpstr>
      <vt:lpstr>Aptos Display</vt:lpstr>
      <vt:lpstr>Arial</vt:lpstr>
      <vt:lpstr>Calibri</vt:lpstr>
      <vt:lpstr>Roboto</vt:lpstr>
      <vt:lpstr>Times New Roman</vt:lpstr>
      <vt:lpstr>Office Theme</vt:lpstr>
      <vt:lpstr>Decommissioning Useless Intangible Assets–IC-Layout Design Right As An Example</vt:lpstr>
      <vt:lpstr>IP is everything that the TRIPS says it is?</vt:lpstr>
      <vt:lpstr>The US semi-conductor industry lobbied a sui generis law </vt:lpstr>
      <vt:lpstr>The SCPA: uniquely adapted and appropriate?</vt:lpstr>
      <vt:lpstr>IC-layout design right could eventually double charge, one on infringers and the other on innocent purchasers </vt:lpstr>
      <vt:lpstr>Limited access to deposited materials</vt:lpstr>
      <vt:lpstr>The US led the international charge</vt:lpstr>
      <vt:lpstr>TRIPS Agreement eagerly anticipates the IPIC </vt:lpstr>
      <vt:lpstr> Article 36 Scope of the Protection </vt:lpstr>
      <vt:lpstr> Article 37 exempts good-faith buyers of chips </vt:lpstr>
      <vt:lpstr> No significance in the US–the biggest chip designer </vt:lpstr>
      <vt:lpstr>No significance in Taiwan–The biggest chip manufacturer</vt:lpstr>
      <vt:lpstr>No significance in the PRC</vt:lpstr>
      <vt:lpstr>Why? The industry does not need legal protection</vt:lpstr>
      <vt:lpstr>How to decommission an IP regime/right?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Decommissioning Useless Intangible Asset–IC-Layout Design Right As An Example</dc:title>
  <dc:creator>LIU Kung-Chung</dc:creator>
  <cp:lastModifiedBy>LIU Kung-Chung</cp:lastModifiedBy>
  <cp:revision>5</cp:revision>
  <dcterms:created xsi:type="dcterms:W3CDTF">2024-07-06T06:59:33Z</dcterms:created>
  <dcterms:modified xsi:type="dcterms:W3CDTF">2024-07-27T02:50:53Z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Theme:8</vt:lpwstr>
  </property>
  <property fmtid="{D5CDD505-2E9C-101B-9397-08002B2CF9AE}" pid="3" name="ClassificationContentMarkingHeaderText">
    <vt:lpwstr>SMU Classification: Restricted</vt:lpwstr>
  </property>
</Properties>
</file>